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84" r:id="rId2"/>
    <p:sldMasterId id="2147483696" r:id="rId3"/>
  </p:sldMasterIdLst>
  <p:notesMasterIdLst>
    <p:notesMasterId r:id="rId43"/>
  </p:notesMasterIdLst>
  <p:handoutMasterIdLst>
    <p:handoutMasterId r:id="rId44"/>
  </p:handoutMasterIdLst>
  <p:sldIdLst>
    <p:sldId id="256" r:id="rId4"/>
    <p:sldId id="257" r:id="rId5"/>
    <p:sldId id="377" r:id="rId6"/>
    <p:sldId id="378" r:id="rId7"/>
    <p:sldId id="382" r:id="rId8"/>
    <p:sldId id="424" r:id="rId9"/>
    <p:sldId id="436" r:id="rId10"/>
    <p:sldId id="437" r:id="rId11"/>
    <p:sldId id="446" r:id="rId12"/>
    <p:sldId id="443" r:id="rId13"/>
    <p:sldId id="439" r:id="rId14"/>
    <p:sldId id="444" r:id="rId15"/>
    <p:sldId id="445" r:id="rId16"/>
    <p:sldId id="440" r:id="rId17"/>
    <p:sldId id="441" r:id="rId18"/>
    <p:sldId id="438" r:id="rId19"/>
    <p:sldId id="398" r:id="rId20"/>
    <p:sldId id="353" r:id="rId21"/>
    <p:sldId id="258" r:id="rId22"/>
    <p:sldId id="479" r:id="rId23"/>
    <p:sldId id="263" r:id="rId24"/>
    <p:sldId id="468" r:id="rId25"/>
    <p:sldId id="264" r:id="rId26"/>
    <p:sldId id="265" r:id="rId27"/>
    <p:sldId id="266" r:id="rId28"/>
    <p:sldId id="267" r:id="rId29"/>
    <p:sldId id="448" r:id="rId30"/>
    <p:sldId id="449" r:id="rId31"/>
    <p:sldId id="447" r:id="rId32"/>
    <p:sldId id="469" r:id="rId33"/>
    <p:sldId id="470" r:id="rId34"/>
    <p:sldId id="471" r:id="rId35"/>
    <p:sldId id="472" r:id="rId36"/>
    <p:sldId id="473" r:id="rId37"/>
    <p:sldId id="474" r:id="rId38"/>
    <p:sldId id="475" r:id="rId39"/>
    <p:sldId id="476" r:id="rId40"/>
    <p:sldId id="477" r:id="rId41"/>
    <p:sldId id="478" r:id="rId42"/>
  </p:sldIdLst>
  <p:sldSz cx="9144000" cy="5143500" type="screen16x9"/>
  <p:notesSz cx="6681788" cy="9817100"/>
  <p:defaultTextStyle>
    <a:defPPr>
      <a:defRPr lang="en-GB"/>
    </a:defPPr>
    <a:lvl1pPr algn="ct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8" autoAdjust="0"/>
    <p:restoredTop sz="98560" autoAdjust="0"/>
  </p:normalViewPr>
  <p:slideViewPr>
    <p:cSldViewPr>
      <p:cViewPr varScale="1">
        <p:scale>
          <a:sx n="186" d="100"/>
          <a:sy n="186" d="100"/>
        </p:scale>
        <p:origin x="134" y="106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857500" cy="468313"/>
          </a:xfrm>
          <a:prstGeom prst="rect">
            <a:avLst/>
          </a:prstGeom>
          <a:noFill/>
          <a:ln w="9525">
            <a:noFill/>
            <a:miter lim="800000"/>
            <a:headEnd/>
            <a:tailEnd/>
          </a:ln>
          <a:effectLst/>
        </p:spPr>
        <p:txBody>
          <a:bodyPr vert="horz" wrap="square" lIns="95354" tIns="47677" rIns="95354" bIns="47677" numCol="1" anchor="t" anchorCtr="0" compatLnSpc="1">
            <a:prstTxWarp prst="textNoShape">
              <a:avLst/>
            </a:prstTxWarp>
          </a:bodyPr>
          <a:lstStyle>
            <a:lvl1pPr algn="l" defTabSz="954088">
              <a:defRPr sz="1300"/>
            </a:lvl1pPr>
          </a:lstStyle>
          <a:p>
            <a:pPr>
              <a:defRPr/>
            </a:pPr>
            <a:endParaRPr lang="en-GB"/>
          </a:p>
        </p:txBody>
      </p:sp>
      <p:sp>
        <p:nvSpPr>
          <p:cNvPr id="10243" name="Rectangle 3"/>
          <p:cNvSpPr>
            <a:spLocks noGrp="1" noChangeArrowheads="1"/>
          </p:cNvSpPr>
          <p:nvPr>
            <p:ph type="dt" sz="quarter" idx="1"/>
          </p:nvPr>
        </p:nvSpPr>
        <p:spPr bwMode="auto">
          <a:xfrm>
            <a:off x="3754438" y="0"/>
            <a:ext cx="2938462" cy="468313"/>
          </a:xfrm>
          <a:prstGeom prst="rect">
            <a:avLst/>
          </a:prstGeom>
          <a:noFill/>
          <a:ln w="9525">
            <a:noFill/>
            <a:miter lim="800000"/>
            <a:headEnd/>
            <a:tailEnd/>
          </a:ln>
          <a:effectLst/>
        </p:spPr>
        <p:txBody>
          <a:bodyPr vert="horz" wrap="square" lIns="95354" tIns="47677" rIns="95354" bIns="47677" numCol="1" anchor="t" anchorCtr="0" compatLnSpc="1">
            <a:prstTxWarp prst="textNoShape">
              <a:avLst/>
            </a:prstTxWarp>
          </a:bodyPr>
          <a:lstStyle>
            <a:lvl1pPr algn="r" defTabSz="954088">
              <a:defRPr sz="1300"/>
            </a:lvl1pPr>
          </a:lstStyle>
          <a:p>
            <a:pPr>
              <a:defRPr/>
            </a:pPr>
            <a:endParaRPr lang="en-GB"/>
          </a:p>
        </p:txBody>
      </p:sp>
      <p:sp>
        <p:nvSpPr>
          <p:cNvPr id="10244" name="Rectangle 4"/>
          <p:cNvSpPr>
            <a:spLocks noGrp="1" noChangeArrowheads="1"/>
          </p:cNvSpPr>
          <p:nvPr>
            <p:ph type="ftr" sz="quarter" idx="2"/>
          </p:nvPr>
        </p:nvSpPr>
        <p:spPr bwMode="auto">
          <a:xfrm>
            <a:off x="0" y="9288463"/>
            <a:ext cx="2857500" cy="546100"/>
          </a:xfrm>
          <a:prstGeom prst="rect">
            <a:avLst/>
          </a:prstGeom>
          <a:noFill/>
          <a:ln w="9525">
            <a:noFill/>
            <a:miter lim="800000"/>
            <a:headEnd/>
            <a:tailEnd/>
          </a:ln>
          <a:effectLst/>
        </p:spPr>
        <p:txBody>
          <a:bodyPr vert="horz" wrap="square" lIns="95354" tIns="47677" rIns="95354" bIns="47677" numCol="1" anchor="b" anchorCtr="0" compatLnSpc="1">
            <a:prstTxWarp prst="textNoShape">
              <a:avLst/>
            </a:prstTxWarp>
          </a:bodyPr>
          <a:lstStyle>
            <a:lvl1pPr algn="l" defTabSz="954088">
              <a:defRPr sz="1300"/>
            </a:lvl1pPr>
          </a:lstStyle>
          <a:p>
            <a:pPr>
              <a:defRPr/>
            </a:pPr>
            <a:endParaRPr lang="en-GB"/>
          </a:p>
        </p:txBody>
      </p:sp>
      <p:sp>
        <p:nvSpPr>
          <p:cNvPr id="10245" name="Rectangle 5"/>
          <p:cNvSpPr>
            <a:spLocks noGrp="1" noChangeArrowheads="1"/>
          </p:cNvSpPr>
          <p:nvPr>
            <p:ph type="sldNum" sz="quarter" idx="3"/>
          </p:nvPr>
        </p:nvSpPr>
        <p:spPr bwMode="auto">
          <a:xfrm>
            <a:off x="3754438" y="9288463"/>
            <a:ext cx="2938462" cy="546100"/>
          </a:xfrm>
          <a:prstGeom prst="rect">
            <a:avLst/>
          </a:prstGeom>
          <a:noFill/>
          <a:ln w="9525">
            <a:noFill/>
            <a:miter lim="800000"/>
            <a:headEnd/>
            <a:tailEnd/>
          </a:ln>
          <a:effectLst/>
        </p:spPr>
        <p:txBody>
          <a:bodyPr vert="horz" wrap="square" lIns="95354" tIns="47677" rIns="95354" bIns="47677" numCol="1" anchor="b" anchorCtr="0" compatLnSpc="1">
            <a:prstTxWarp prst="textNoShape">
              <a:avLst/>
            </a:prstTxWarp>
          </a:bodyPr>
          <a:lstStyle>
            <a:lvl1pPr algn="r" defTabSz="954088">
              <a:defRPr sz="1300"/>
            </a:lvl1pPr>
          </a:lstStyle>
          <a:p>
            <a:pPr>
              <a:defRPr/>
            </a:pPr>
            <a:fld id="{2EF9CA57-A072-4503-AE00-EBFA72183FCD}" type="slidenum">
              <a:rPr lang="en-GB"/>
              <a:pPr>
                <a:defRPr/>
              </a:pPr>
              <a:t>‹#›</a:t>
            </a:fld>
            <a:endParaRPr lang="en-GB"/>
          </a:p>
        </p:txBody>
      </p:sp>
    </p:spTree>
    <p:extLst>
      <p:ext uri="{BB962C8B-B14F-4D97-AF65-F5344CB8AC3E}">
        <p14:creationId xmlns:p14="http://schemas.microsoft.com/office/powerpoint/2010/main" val="19882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5600" cy="49212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84600" y="0"/>
            <a:ext cx="2895600" cy="492125"/>
          </a:xfrm>
          <a:prstGeom prst="rect">
            <a:avLst/>
          </a:prstGeom>
        </p:spPr>
        <p:txBody>
          <a:bodyPr vert="horz" lIns="91440" tIns="45720" rIns="91440" bIns="45720" rtlCol="0"/>
          <a:lstStyle>
            <a:lvl1pPr algn="r">
              <a:defRPr sz="1200"/>
            </a:lvl1pPr>
          </a:lstStyle>
          <a:p>
            <a:fld id="{F91D0BCC-239A-4D6B-98F9-08ED247EB9A3}" type="datetimeFigureOut">
              <a:rPr lang="en-GB" smtClean="0"/>
              <a:t>04/03/2020</a:t>
            </a:fld>
            <a:endParaRPr lang="en-GB"/>
          </a:p>
        </p:txBody>
      </p:sp>
      <p:sp>
        <p:nvSpPr>
          <p:cNvPr id="4" name="Slide Image Placeholder 3"/>
          <p:cNvSpPr>
            <a:spLocks noGrp="1" noRot="1" noChangeAspect="1"/>
          </p:cNvSpPr>
          <p:nvPr>
            <p:ph type="sldImg" idx="2"/>
          </p:nvPr>
        </p:nvSpPr>
        <p:spPr>
          <a:xfrm>
            <a:off x="396875" y="1227138"/>
            <a:ext cx="5888038" cy="33131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8338" y="4724400"/>
            <a:ext cx="5345112" cy="3865563"/>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24975"/>
            <a:ext cx="2895600" cy="49212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84600" y="9324975"/>
            <a:ext cx="2895600" cy="492125"/>
          </a:xfrm>
          <a:prstGeom prst="rect">
            <a:avLst/>
          </a:prstGeom>
        </p:spPr>
        <p:txBody>
          <a:bodyPr vert="horz" lIns="91440" tIns="45720" rIns="91440" bIns="45720" rtlCol="0" anchor="b"/>
          <a:lstStyle>
            <a:lvl1pPr algn="r">
              <a:defRPr sz="1200"/>
            </a:lvl1pPr>
          </a:lstStyle>
          <a:p>
            <a:fld id="{98F30D11-7E39-4E7A-9CE7-2E9711775D18}" type="slidenum">
              <a:rPr lang="en-GB" smtClean="0"/>
              <a:t>‹#›</a:t>
            </a:fld>
            <a:endParaRPr lang="en-GB"/>
          </a:p>
        </p:txBody>
      </p:sp>
    </p:spTree>
    <p:extLst>
      <p:ext uri="{BB962C8B-B14F-4D97-AF65-F5344CB8AC3E}">
        <p14:creationId xmlns:p14="http://schemas.microsoft.com/office/powerpoint/2010/main" val="3997728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789 million points</a:t>
            </a:r>
            <a:endParaRPr lang="en-GB" dirty="0"/>
          </a:p>
        </p:txBody>
      </p:sp>
      <p:sp>
        <p:nvSpPr>
          <p:cNvPr id="4" name="Slide Number Placeholder 3"/>
          <p:cNvSpPr>
            <a:spLocks noGrp="1"/>
          </p:cNvSpPr>
          <p:nvPr>
            <p:ph type="sldNum" sz="quarter" idx="10"/>
          </p:nvPr>
        </p:nvSpPr>
        <p:spPr/>
        <p:txBody>
          <a:bodyPr/>
          <a:lstStyle/>
          <a:p>
            <a:fld id="{3D2271BD-C633-4C54-8571-9E4D74574369}" type="slidenum">
              <a:rPr lang="en-GB" smtClean="0"/>
              <a:pPr/>
              <a:t>18</a:t>
            </a:fld>
            <a:endParaRPr lang="en-GB"/>
          </a:p>
        </p:txBody>
      </p:sp>
    </p:spTree>
    <p:extLst>
      <p:ext uri="{BB962C8B-B14F-4D97-AF65-F5344CB8AC3E}">
        <p14:creationId xmlns:p14="http://schemas.microsoft.com/office/powerpoint/2010/main" val="2639624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EC59095-9961-429A-95D6-C54EA736025F}" type="slidenum">
              <a:rPr lang="en-GB" smtClean="0"/>
              <a:t>39</a:t>
            </a:fld>
            <a:endParaRPr lang="en-GB"/>
          </a:p>
        </p:txBody>
      </p:sp>
    </p:spTree>
    <p:extLst>
      <p:ext uri="{BB962C8B-B14F-4D97-AF65-F5344CB8AC3E}">
        <p14:creationId xmlns:p14="http://schemas.microsoft.com/office/powerpoint/2010/main" val="251398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EC59095-9961-429A-95D6-C54EA736025F}" type="slidenum">
              <a:rPr lang="en-GB" smtClean="0"/>
              <a:t>31</a:t>
            </a:fld>
            <a:endParaRPr lang="en-GB"/>
          </a:p>
        </p:txBody>
      </p:sp>
    </p:spTree>
    <p:extLst>
      <p:ext uri="{BB962C8B-B14F-4D97-AF65-F5344CB8AC3E}">
        <p14:creationId xmlns:p14="http://schemas.microsoft.com/office/powerpoint/2010/main" val="363787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EC59095-9961-429A-95D6-C54EA736025F}" type="slidenum">
              <a:rPr lang="en-GB" smtClean="0"/>
              <a:t>32</a:t>
            </a:fld>
            <a:endParaRPr lang="en-GB"/>
          </a:p>
        </p:txBody>
      </p:sp>
    </p:spTree>
    <p:extLst>
      <p:ext uri="{BB962C8B-B14F-4D97-AF65-F5344CB8AC3E}">
        <p14:creationId xmlns:p14="http://schemas.microsoft.com/office/powerpoint/2010/main" val="1613552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EC59095-9961-429A-95D6-C54EA736025F}" type="slidenum">
              <a:rPr lang="en-GB" smtClean="0"/>
              <a:t>33</a:t>
            </a:fld>
            <a:endParaRPr lang="en-GB"/>
          </a:p>
        </p:txBody>
      </p:sp>
    </p:spTree>
    <p:extLst>
      <p:ext uri="{BB962C8B-B14F-4D97-AF65-F5344CB8AC3E}">
        <p14:creationId xmlns:p14="http://schemas.microsoft.com/office/powerpoint/2010/main" val="2838419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EC59095-9961-429A-95D6-C54EA736025F}" type="slidenum">
              <a:rPr lang="en-GB" smtClean="0"/>
              <a:t>34</a:t>
            </a:fld>
            <a:endParaRPr lang="en-GB"/>
          </a:p>
        </p:txBody>
      </p:sp>
    </p:spTree>
    <p:extLst>
      <p:ext uri="{BB962C8B-B14F-4D97-AF65-F5344CB8AC3E}">
        <p14:creationId xmlns:p14="http://schemas.microsoft.com/office/powerpoint/2010/main" val="2898548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EC59095-9961-429A-95D6-C54EA736025F}" type="slidenum">
              <a:rPr lang="en-GB" smtClean="0"/>
              <a:t>35</a:t>
            </a:fld>
            <a:endParaRPr lang="en-GB"/>
          </a:p>
        </p:txBody>
      </p:sp>
    </p:spTree>
    <p:extLst>
      <p:ext uri="{BB962C8B-B14F-4D97-AF65-F5344CB8AC3E}">
        <p14:creationId xmlns:p14="http://schemas.microsoft.com/office/powerpoint/2010/main" val="4195686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EC59095-9961-429A-95D6-C54EA736025F}" type="slidenum">
              <a:rPr lang="en-GB" smtClean="0"/>
              <a:t>36</a:t>
            </a:fld>
            <a:endParaRPr lang="en-GB"/>
          </a:p>
        </p:txBody>
      </p:sp>
    </p:spTree>
    <p:extLst>
      <p:ext uri="{BB962C8B-B14F-4D97-AF65-F5344CB8AC3E}">
        <p14:creationId xmlns:p14="http://schemas.microsoft.com/office/powerpoint/2010/main" val="922980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EC59095-9961-429A-95D6-C54EA736025F}" type="slidenum">
              <a:rPr lang="en-GB" smtClean="0"/>
              <a:t>37</a:t>
            </a:fld>
            <a:endParaRPr lang="en-GB"/>
          </a:p>
        </p:txBody>
      </p:sp>
    </p:spTree>
    <p:extLst>
      <p:ext uri="{BB962C8B-B14F-4D97-AF65-F5344CB8AC3E}">
        <p14:creationId xmlns:p14="http://schemas.microsoft.com/office/powerpoint/2010/main" val="236689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EC59095-9961-429A-95D6-C54EA736025F}" type="slidenum">
              <a:rPr lang="en-GB" smtClean="0"/>
              <a:t>38</a:t>
            </a:fld>
            <a:endParaRPr lang="en-GB"/>
          </a:p>
        </p:txBody>
      </p:sp>
    </p:spTree>
    <p:extLst>
      <p:ext uri="{BB962C8B-B14F-4D97-AF65-F5344CB8AC3E}">
        <p14:creationId xmlns:p14="http://schemas.microsoft.com/office/powerpoint/2010/main" val="3405330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4" name="Rectangle 1026"/>
          <p:cNvSpPr>
            <a:spLocks noGrp="1" noChangeArrowheads="1"/>
          </p:cNvSpPr>
          <p:nvPr>
            <p:ph type="ctrTitle"/>
          </p:nvPr>
        </p:nvSpPr>
        <p:spPr>
          <a:xfrm>
            <a:off x="0" y="1498997"/>
            <a:ext cx="9144000" cy="857250"/>
          </a:xfrm>
        </p:spPr>
        <p:txBody>
          <a:bodyPr/>
          <a:lstStyle>
            <a:lvl1pPr algn="ctr">
              <a:defRPr sz="3600"/>
            </a:lvl1pPr>
          </a:lstStyle>
          <a:p>
            <a:r>
              <a:rPr lang="en-US" smtClean="0"/>
              <a:t>Click to edit Master title style</a:t>
            </a:r>
            <a:endParaRPr lang="en-GB"/>
          </a:p>
        </p:txBody>
      </p:sp>
      <p:sp>
        <p:nvSpPr>
          <p:cNvPr id="13315" name="Rectangle 1027"/>
          <p:cNvSpPr>
            <a:spLocks noGrp="1" noChangeArrowheads="1"/>
          </p:cNvSpPr>
          <p:nvPr>
            <p:ph type="subTitle" idx="1"/>
          </p:nvPr>
        </p:nvSpPr>
        <p:spPr>
          <a:xfrm>
            <a:off x="0" y="2809875"/>
            <a:ext cx="9144000" cy="571500"/>
          </a:xfrm>
        </p:spPr>
        <p:txBody>
          <a:bodyPr/>
          <a:lstStyle>
            <a:lvl1pPr marL="0" indent="0" algn="ctr">
              <a:buFontTx/>
              <a:buNone/>
              <a:defRPr/>
            </a:lvl1pPr>
          </a:lstStyle>
          <a:p>
            <a:r>
              <a:rPr lang="en-US" smtClean="0"/>
              <a:t>Click to edit Master subtitle style</a:t>
            </a:r>
            <a:endParaRPr lang="en-GB"/>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4000" cy="1161288"/>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929121"/>
            <a:ext cx="9144000" cy="1214379"/>
          </a:xfrm>
          <a:prstGeom prst="rect">
            <a:avLst/>
          </a:prstGeom>
        </p:spPr>
      </p:pic>
      <p:sp>
        <p:nvSpPr>
          <p:cNvPr id="11" name="Text Box 1040"/>
          <p:cNvSpPr txBox="1">
            <a:spLocks noChangeArrowheads="1"/>
          </p:cNvSpPr>
          <p:nvPr userDrawn="1"/>
        </p:nvSpPr>
        <p:spPr bwMode="auto">
          <a:xfrm>
            <a:off x="107504" y="4864328"/>
            <a:ext cx="1431802" cy="215444"/>
          </a:xfrm>
          <a:prstGeom prst="rect">
            <a:avLst/>
          </a:prstGeom>
          <a:noFill/>
          <a:ln w="9525">
            <a:noFill/>
            <a:miter lim="800000"/>
            <a:headEnd/>
            <a:tailEnd/>
          </a:ln>
          <a:effectLst/>
        </p:spPr>
        <p:txBody>
          <a:bodyPr wrap="none">
            <a:spAutoFit/>
          </a:bodyPr>
          <a:lstStyle/>
          <a:p>
            <a:pPr algn="l" eaLnBrk="1" hangingPunct="1">
              <a:defRPr/>
            </a:pPr>
            <a:r>
              <a:rPr lang="en-GB" sz="800" b="1" dirty="0">
                <a:solidFill>
                  <a:schemeClr val="bg1"/>
                </a:solidFill>
                <a:latin typeface="Arial" charset="0"/>
                <a:cs typeface="Times New Roman" pitchFamily="18" charset="0"/>
              </a:rPr>
              <a:t>© </a:t>
            </a:r>
            <a:r>
              <a:rPr lang="en-GB" sz="800" dirty="0">
                <a:solidFill>
                  <a:schemeClr val="bg1"/>
                </a:solidFill>
                <a:latin typeface="Arial" charset="0"/>
                <a:cs typeface="Times New Roman" pitchFamily="18" charset="0"/>
              </a:rPr>
              <a:t>NERC All rights reserved</a:t>
            </a:r>
            <a:endParaRPr lang="en-GB" sz="800" dirty="0">
              <a:solidFill>
                <a:schemeClr val="bg1"/>
              </a:solidFill>
              <a:latin typeface="Arial" charset="0"/>
            </a:endParaRPr>
          </a:p>
        </p:txBody>
      </p:sp>
    </p:spTree>
    <p:extLst>
      <p:ext uri="{BB962C8B-B14F-4D97-AF65-F5344CB8AC3E}">
        <p14:creationId xmlns:p14="http://schemas.microsoft.com/office/powerpoint/2010/main" val="854484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880240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00789" y="195263"/>
            <a:ext cx="1800225" cy="394335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900114" y="195263"/>
            <a:ext cx="5248275" cy="39433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828227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4" name="Rectangle 1026"/>
          <p:cNvSpPr>
            <a:spLocks noGrp="1" noChangeArrowheads="1"/>
          </p:cNvSpPr>
          <p:nvPr>
            <p:ph type="ctrTitle"/>
          </p:nvPr>
        </p:nvSpPr>
        <p:spPr>
          <a:xfrm>
            <a:off x="0" y="1498997"/>
            <a:ext cx="9144000" cy="857250"/>
          </a:xfrm>
        </p:spPr>
        <p:txBody>
          <a:bodyPr/>
          <a:lstStyle>
            <a:lvl1pPr algn="ctr">
              <a:defRPr sz="3600"/>
            </a:lvl1pPr>
          </a:lstStyle>
          <a:p>
            <a:r>
              <a:rPr lang="en-US" smtClean="0"/>
              <a:t>Click to edit Master title style</a:t>
            </a:r>
            <a:endParaRPr lang="en-GB"/>
          </a:p>
        </p:txBody>
      </p:sp>
      <p:sp>
        <p:nvSpPr>
          <p:cNvPr id="13315" name="Rectangle 1027"/>
          <p:cNvSpPr>
            <a:spLocks noGrp="1" noChangeArrowheads="1"/>
          </p:cNvSpPr>
          <p:nvPr>
            <p:ph type="subTitle" idx="1"/>
          </p:nvPr>
        </p:nvSpPr>
        <p:spPr>
          <a:xfrm>
            <a:off x="0" y="2809875"/>
            <a:ext cx="9144000" cy="571500"/>
          </a:xfrm>
        </p:spPr>
        <p:txBody>
          <a:bodyPr/>
          <a:lstStyle>
            <a:lvl1pPr marL="0" indent="0" algn="ctr">
              <a:buFontTx/>
              <a:buNone/>
              <a:defRPr/>
            </a:lvl1pPr>
          </a:lstStyle>
          <a:p>
            <a:r>
              <a:rPr lang="en-US" smtClean="0"/>
              <a:t>Click to edit Master subtitle style</a:t>
            </a:r>
            <a:endParaRPr lang="en-GB"/>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891796"/>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 y="3929121"/>
            <a:ext cx="9144000" cy="1214379"/>
          </a:xfrm>
          <a:prstGeom prst="rect">
            <a:avLst/>
          </a:prstGeom>
        </p:spPr>
      </p:pic>
      <p:sp>
        <p:nvSpPr>
          <p:cNvPr id="11" name="Text Box 1040"/>
          <p:cNvSpPr txBox="1">
            <a:spLocks noChangeArrowheads="1"/>
          </p:cNvSpPr>
          <p:nvPr userDrawn="1"/>
        </p:nvSpPr>
        <p:spPr bwMode="auto">
          <a:xfrm>
            <a:off x="107504" y="4972050"/>
            <a:ext cx="1431802" cy="215444"/>
          </a:xfrm>
          <a:prstGeom prst="rect">
            <a:avLst/>
          </a:prstGeom>
          <a:noFill/>
          <a:ln w="9525">
            <a:noFill/>
            <a:miter lim="800000"/>
            <a:headEnd/>
            <a:tailEnd/>
          </a:ln>
          <a:effectLst/>
        </p:spPr>
        <p:txBody>
          <a:bodyPr wrap="none">
            <a:spAutoFit/>
          </a:bodyPr>
          <a:lstStyle/>
          <a:p>
            <a:pPr algn="l" eaLnBrk="1" hangingPunct="1">
              <a:defRPr/>
            </a:pPr>
            <a:r>
              <a:rPr lang="en-GB" sz="800" b="1" dirty="0">
                <a:solidFill>
                  <a:schemeClr val="bg1"/>
                </a:solidFill>
                <a:latin typeface="Arial" charset="0"/>
                <a:cs typeface="Times New Roman" pitchFamily="18" charset="0"/>
              </a:rPr>
              <a:t>© </a:t>
            </a:r>
            <a:r>
              <a:rPr lang="en-GB" sz="800" dirty="0">
                <a:solidFill>
                  <a:schemeClr val="bg1"/>
                </a:solidFill>
                <a:latin typeface="Arial" charset="0"/>
                <a:cs typeface="Times New Roman" pitchFamily="18" charset="0"/>
              </a:rPr>
              <a:t>NERC All rights reserved</a:t>
            </a:r>
            <a:endParaRPr lang="en-GB" sz="800" dirty="0">
              <a:solidFill>
                <a:schemeClr val="bg1"/>
              </a:solidFill>
              <a:latin typeface="Arial" charset="0"/>
            </a:endParaRPr>
          </a:p>
        </p:txBody>
      </p:sp>
    </p:spTree>
    <p:extLst>
      <p:ext uri="{BB962C8B-B14F-4D97-AF65-F5344CB8AC3E}">
        <p14:creationId xmlns:p14="http://schemas.microsoft.com/office/powerpoint/2010/main" val="164983949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5742034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39759288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900113" y="1600200"/>
            <a:ext cx="3416300" cy="2538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468813" y="1600200"/>
            <a:ext cx="3416300" cy="2538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9096931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49641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233248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073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842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84674769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GB" noProof="0" smtClean="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7024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090978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00789" y="195263"/>
            <a:ext cx="1800225" cy="394335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900114" y="195263"/>
            <a:ext cx="5248275" cy="3943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407243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38895"/>
            <a:ext cx="7772400" cy="1102519"/>
          </a:xfrm>
        </p:spPr>
        <p:txBody>
          <a:bodyPr/>
          <a:lstStyle>
            <a:lvl1pPr>
              <a:defRPr>
                <a:solidFill>
                  <a:schemeClr val="bg1"/>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1371600" y="2355726"/>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GB"/>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602" y="4623978"/>
            <a:ext cx="2609230" cy="432048"/>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344" y="4569973"/>
            <a:ext cx="985266" cy="432047"/>
          </a:xfrm>
          <a:prstGeom prst="rect">
            <a:avLst/>
          </a:prstGeom>
        </p:spPr>
      </p:pic>
    </p:spTree>
    <p:extLst>
      <p:ext uri="{BB962C8B-B14F-4D97-AF65-F5344CB8AC3E}">
        <p14:creationId xmlns:p14="http://schemas.microsoft.com/office/powerpoint/2010/main" val="356521479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50957037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457200" y="205979"/>
            <a:ext cx="8229600" cy="857250"/>
          </a:xfrm>
        </p:spPr>
        <p:txBody>
          <a:bodyPr/>
          <a:lstStyle>
            <a:lvl1pPr>
              <a:defRPr>
                <a:solidFill>
                  <a:schemeClr val="tx1"/>
                </a:solidFill>
              </a:defRPr>
            </a:lvl1pPr>
          </a:lstStyle>
          <a:p>
            <a:r>
              <a:rPr lang="en-US" smtClean="0"/>
              <a:t>Click to edit Master title style</a:t>
            </a:r>
            <a:endParaRPr lang="en-GB" dirty="0"/>
          </a:p>
        </p:txBody>
      </p:sp>
      <p:sp>
        <p:nvSpPr>
          <p:cNvPr id="8" name="Content Placeholder 2"/>
          <p:cNvSpPr>
            <a:spLocks noGrp="1"/>
          </p:cNvSpPr>
          <p:nvPr>
            <p:ph idx="1"/>
          </p:nvPr>
        </p:nvSpPr>
        <p:spPr>
          <a:xfrm>
            <a:off x="457200" y="1200151"/>
            <a:ext cx="8229600" cy="33944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109280297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GB" dirty="0"/>
          </a:p>
        </p:txBody>
      </p:sp>
      <p:sp>
        <p:nvSpPr>
          <p:cNvPr id="3" name="Content Placeholder 2"/>
          <p:cNvSpPr>
            <a:spLocks noGrp="1"/>
          </p:cNvSpPr>
          <p:nvPr>
            <p:ph sz="half" idx="1"/>
          </p:nvPr>
        </p:nvSpPr>
        <p:spPr>
          <a:xfrm>
            <a:off x="457200" y="1200151"/>
            <a:ext cx="4038600" cy="3261810"/>
          </a:xfrm>
        </p:spPr>
        <p:txBody>
          <a:bodyPr/>
          <a:lstStyle>
            <a:lvl1pPr>
              <a:defRPr sz="2100">
                <a:solidFill>
                  <a:schemeClr val="tx1"/>
                </a:solidFill>
              </a:defRPr>
            </a:lvl1pPr>
            <a:lvl2pPr>
              <a:defRPr sz="1800">
                <a:solidFill>
                  <a:schemeClr val="tx1"/>
                </a:solidFill>
              </a:defRPr>
            </a:lvl2pPr>
            <a:lvl3pPr>
              <a:defRPr sz="1500">
                <a:solidFill>
                  <a:schemeClr val="tx1"/>
                </a:solidFill>
              </a:defRPr>
            </a:lvl3pPr>
            <a:lvl4pPr>
              <a:defRPr sz="1350">
                <a:solidFill>
                  <a:schemeClr val="tx1"/>
                </a:solidFill>
              </a:defRPr>
            </a:lvl4pPr>
            <a:lvl5pPr>
              <a:defRPr sz="1350">
                <a:solidFill>
                  <a:schemeClr val="tx1"/>
                </a:solidFill>
              </a:defRPr>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48200" y="1200151"/>
            <a:ext cx="4038600" cy="3261810"/>
          </a:xfrm>
        </p:spPr>
        <p:txBody>
          <a:bodyPr/>
          <a:lstStyle>
            <a:lvl1pPr>
              <a:defRPr sz="2100">
                <a:solidFill>
                  <a:schemeClr val="tx1"/>
                </a:solidFill>
              </a:defRPr>
            </a:lvl1pPr>
            <a:lvl2pPr>
              <a:defRPr sz="1800">
                <a:solidFill>
                  <a:schemeClr val="tx1"/>
                </a:solidFill>
              </a:defRPr>
            </a:lvl2pPr>
            <a:lvl3pPr>
              <a:defRPr sz="1500">
                <a:solidFill>
                  <a:schemeClr val="tx1"/>
                </a:solidFill>
              </a:defRPr>
            </a:lvl3pPr>
            <a:lvl4pPr>
              <a:defRPr sz="1350">
                <a:solidFill>
                  <a:schemeClr val="tx1"/>
                </a:solidFill>
              </a:defRPr>
            </a:lvl4pPr>
            <a:lvl5pPr>
              <a:defRPr sz="1350">
                <a:solidFill>
                  <a:schemeClr val="tx1"/>
                </a:solidFill>
              </a:defRPr>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35643782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GB"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152214143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457200" y="205979"/>
            <a:ext cx="8229600" cy="857250"/>
          </a:xfrm>
        </p:spPr>
        <p:txBody>
          <a:bodyPr/>
          <a:lstStyle>
            <a:lvl1pPr>
              <a:defRPr>
                <a:solidFill>
                  <a:schemeClr val="tx1"/>
                </a:solidFill>
              </a:defRPr>
            </a:lvl1pPr>
          </a:lstStyle>
          <a:p>
            <a:r>
              <a:rPr lang="en-US" smtClean="0"/>
              <a:t>Click to edit Master title style</a:t>
            </a:r>
            <a:endParaRPr lang="en-GB" dirty="0"/>
          </a:p>
        </p:txBody>
      </p:sp>
      <p:sp>
        <p:nvSpPr>
          <p:cNvPr id="7" name="Content Placeholder 2"/>
          <p:cNvSpPr>
            <a:spLocks noGrp="1"/>
          </p:cNvSpPr>
          <p:nvPr>
            <p:ph idx="1"/>
          </p:nvPr>
        </p:nvSpPr>
        <p:spPr>
          <a:xfrm>
            <a:off x="457200" y="1200151"/>
            <a:ext cx="8229600" cy="33944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37120636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205979"/>
            <a:ext cx="8229600" cy="857250"/>
          </a:xfrm>
        </p:spPr>
        <p:txBody>
          <a:bodyPr/>
          <a:lstStyle>
            <a:lvl1pPr>
              <a:defRPr>
                <a:solidFill>
                  <a:schemeClr val="tx1"/>
                </a:solidFill>
              </a:defRPr>
            </a:lvl1pPr>
          </a:lstStyle>
          <a:p>
            <a:r>
              <a:rPr lang="en-US" smtClean="0"/>
              <a:t>Click to edit Master title style</a:t>
            </a:r>
            <a:endParaRPr lang="en-GB" dirty="0"/>
          </a:p>
        </p:txBody>
      </p:sp>
      <p:sp>
        <p:nvSpPr>
          <p:cNvPr id="6" name="Content Placeholder 2"/>
          <p:cNvSpPr>
            <a:spLocks noGrp="1"/>
          </p:cNvSpPr>
          <p:nvPr>
            <p:ph idx="1"/>
          </p:nvPr>
        </p:nvSpPr>
        <p:spPr>
          <a:xfrm>
            <a:off x="457200" y="1200151"/>
            <a:ext cx="8229600" cy="339447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26875140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Edit Master text styles</a:t>
            </a:r>
          </a:p>
        </p:txBody>
      </p:sp>
    </p:spTree>
    <p:extLst>
      <p:ext uri="{BB962C8B-B14F-4D97-AF65-F5344CB8AC3E}">
        <p14:creationId xmlns:p14="http://schemas.microsoft.com/office/powerpoint/2010/main" val="406367766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solidFill>
                  <a:schemeClr val="tx1"/>
                </a:solidFill>
              </a:defRPr>
            </a:lvl1pPr>
          </a:lstStyle>
          <a:p>
            <a:r>
              <a:rPr lang="en-US" smtClean="0"/>
              <a:t>Click to edit Master title style</a:t>
            </a:r>
            <a:endParaRPr lang="en-GB" dirty="0"/>
          </a:p>
        </p:txBody>
      </p:sp>
      <p:sp>
        <p:nvSpPr>
          <p:cNvPr id="3" name="Content Placeholder 2"/>
          <p:cNvSpPr>
            <a:spLocks noGrp="1"/>
          </p:cNvSpPr>
          <p:nvPr>
            <p:ph idx="1"/>
          </p:nvPr>
        </p:nvSpPr>
        <p:spPr>
          <a:xfrm>
            <a:off x="3575050" y="204788"/>
            <a:ext cx="5111750" cy="4389835"/>
          </a:xfrm>
        </p:spPr>
        <p:txBody>
          <a:bodyPr/>
          <a:lstStyle>
            <a:lvl1pPr>
              <a:defRPr sz="2400">
                <a:solidFill>
                  <a:schemeClr val="tx1"/>
                </a:solidFill>
              </a:defRPr>
            </a:lvl1pPr>
            <a:lvl2pPr>
              <a:defRPr sz="2100">
                <a:solidFill>
                  <a:schemeClr val="tx1"/>
                </a:solidFill>
              </a:defRPr>
            </a:lvl2pPr>
            <a:lvl3pPr>
              <a:defRPr sz="1800">
                <a:solidFill>
                  <a:schemeClr val="tx1"/>
                </a:solidFill>
              </a:defRPr>
            </a:lvl3pPr>
            <a:lvl4pPr>
              <a:defRPr sz="1500">
                <a:solidFill>
                  <a:schemeClr val="tx1"/>
                </a:solidFill>
              </a:defRPr>
            </a:lvl4pPr>
            <a:lvl5pPr>
              <a:defRPr sz="1500">
                <a:solidFill>
                  <a:schemeClr val="tx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31487837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solidFill>
                  <a:schemeClr val="tx1"/>
                </a:solidFill>
              </a:defRPr>
            </a:lvl1pPr>
          </a:lstStyle>
          <a:p>
            <a:r>
              <a:rPr lang="en-US" smtClean="0"/>
              <a:t>Click to edit Master title style</a:t>
            </a:r>
            <a:endParaRPr lang="en-GB"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GB"/>
          </a:p>
        </p:txBody>
      </p:sp>
    </p:spTree>
    <p:extLst>
      <p:ext uri="{BB962C8B-B14F-4D97-AF65-F5344CB8AC3E}">
        <p14:creationId xmlns:p14="http://schemas.microsoft.com/office/powerpoint/2010/main" val="423216026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spTree>
    <p:extLst>
      <p:ext uri="{BB962C8B-B14F-4D97-AF65-F5344CB8AC3E}">
        <p14:creationId xmlns:p14="http://schemas.microsoft.com/office/powerpoint/2010/main" val="31800495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900113" y="1600200"/>
            <a:ext cx="3416300" cy="2538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468813" y="1600200"/>
            <a:ext cx="3416300" cy="2538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6451308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371093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914274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91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401644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GB" noProof="0" smtClean="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1041684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5.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8.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00113" y="195263"/>
            <a:ext cx="72009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smtClean="0"/>
              <a:t>Title</a:t>
            </a:r>
          </a:p>
        </p:txBody>
      </p:sp>
      <p:sp>
        <p:nvSpPr>
          <p:cNvPr id="1027" name="Rectangle 3"/>
          <p:cNvSpPr>
            <a:spLocks noGrp="1" noChangeArrowheads="1"/>
          </p:cNvSpPr>
          <p:nvPr>
            <p:ph type="body" idx="1"/>
          </p:nvPr>
        </p:nvSpPr>
        <p:spPr bwMode="auto">
          <a:xfrm>
            <a:off x="900113" y="1600200"/>
            <a:ext cx="698500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first level</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53" name="Text Box 29"/>
          <p:cNvSpPr txBox="1">
            <a:spLocks noChangeArrowheads="1"/>
          </p:cNvSpPr>
          <p:nvPr/>
        </p:nvSpPr>
        <p:spPr bwMode="auto">
          <a:xfrm>
            <a:off x="104043" y="4885135"/>
            <a:ext cx="1431802" cy="215444"/>
          </a:xfrm>
          <a:prstGeom prst="rect">
            <a:avLst/>
          </a:prstGeom>
          <a:noFill/>
          <a:ln w="9525">
            <a:noFill/>
            <a:miter lim="800000"/>
            <a:headEnd/>
            <a:tailEnd/>
          </a:ln>
          <a:effectLst/>
        </p:spPr>
        <p:txBody>
          <a:bodyPr wrap="none">
            <a:spAutoFit/>
          </a:bodyPr>
          <a:lstStyle/>
          <a:p>
            <a:pPr>
              <a:defRPr/>
            </a:pPr>
            <a:r>
              <a:rPr lang="en-GB" sz="800" b="1" dirty="0">
                <a:latin typeface="Arial" charset="0"/>
              </a:rPr>
              <a:t>© </a:t>
            </a:r>
            <a:r>
              <a:rPr lang="en-GB" sz="800" dirty="0">
                <a:latin typeface="Arial" charset="0"/>
              </a:rPr>
              <a:t>NERC All rights reserved</a:t>
            </a:r>
          </a:p>
        </p:txBody>
      </p:sp>
      <p:pic>
        <p:nvPicPr>
          <p:cNvPr id="2" name="Picture 1"/>
          <p:cNvPicPr preferRelativeResize="0">
            <a:picLocks/>
          </p:cNvPicPr>
          <p:nvPr/>
        </p:nvPicPr>
        <p:blipFill>
          <a:blip r:embed="rId13" cstate="print">
            <a:extLst>
              <a:ext uri="{28A0092B-C50C-407E-A947-70E740481C1C}">
                <a14:useLocalDpi xmlns:a14="http://schemas.microsoft.com/office/drawing/2010/main" val="0"/>
              </a:ext>
            </a:extLst>
          </a:blip>
          <a:stretch>
            <a:fillRect/>
          </a:stretch>
        </p:blipFill>
        <p:spPr>
          <a:xfrm>
            <a:off x="6281016" y="3017484"/>
            <a:ext cx="2863735" cy="2126016"/>
          </a:xfrm>
          <a:prstGeom prst="rect">
            <a:avLst/>
          </a:prstGeom>
        </p:spPr>
      </p:pic>
      <p:pic>
        <p:nvPicPr>
          <p:cNvPr id="1030" name="Picture 35" descr="bgsklrwo"/>
          <p:cNvPicPr>
            <a:picLocks noChangeAspect="1" noChangeArrowheads="1"/>
          </p:cNvPicPr>
          <p:nvPr/>
        </p:nvPicPr>
        <p:blipFill>
          <a:blip r:embed="rId14"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460432" y="4515966"/>
            <a:ext cx="543764" cy="53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1"/>
          </a:solidFill>
          <a:latin typeface="+mj-lt"/>
          <a:ea typeface="+mj-ea"/>
          <a:cs typeface="+mj-cs"/>
        </a:defRPr>
      </a:lvl1pPr>
      <a:lvl2pPr algn="l" rtl="0" eaLnBrk="1" fontAlgn="base" hangingPunct="1">
        <a:spcBef>
          <a:spcPct val="0"/>
        </a:spcBef>
        <a:spcAft>
          <a:spcPct val="0"/>
        </a:spcAft>
        <a:defRPr sz="4000">
          <a:solidFill>
            <a:schemeClr val="tx1"/>
          </a:solidFill>
          <a:latin typeface="Arial" charset="0"/>
        </a:defRPr>
      </a:lvl2pPr>
      <a:lvl3pPr algn="l" rtl="0" eaLnBrk="1" fontAlgn="base" hangingPunct="1">
        <a:spcBef>
          <a:spcPct val="0"/>
        </a:spcBef>
        <a:spcAft>
          <a:spcPct val="0"/>
        </a:spcAft>
        <a:defRPr sz="4000">
          <a:solidFill>
            <a:schemeClr val="tx1"/>
          </a:solidFill>
          <a:latin typeface="Arial" charset="0"/>
        </a:defRPr>
      </a:lvl3pPr>
      <a:lvl4pPr algn="l" rtl="0" eaLnBrk="1" fontAlgn="base" hangingPunct="1">
        <a:spcBef>
          <a:spcPct val="0"/>
        </a:spcBef>
        <a:spcAft>
          <a:spcPct val="0"/>
        </a:spcAft>
        <a:defRPr sz="4000">
          <a:solidFill>
            <a:schemeClr val="tx1"/>
          </a:solidFill>
          <a:latin typeface="Arial" charset="0"/>
        </a:defRPr>
      </a:lvl4pPr>
      <a:lvl5pPr algn="l" rtl="0" eaLnBrk="1" fontAlgn="base" hangingPunct="1">
        <a:spcBef>
          <a:spcPct val="0"/>
        </a:spcBef>
        <a:spcAft>
          <a:spcPct val="0"/>
        </a:spcAft>
        <a:defRPr sz="4000">
          <a:solidFill>
            <a:schemeClr val="tx1"/>
          </a:solidFill>
          <a:latin typeface="Arial" charset="0"/>
        </a:defRPr>
      </a:lvl5pPr>
      <a:lvl6pPr marL="457200" algn="l" rtl="0" eaLnBrk="1" fontAlgn="base" hangingPunct="1">
        <a:spcBef>
          <a:spcPct val="0"/>
        </a:spcBef>
        <a:spcAft>
          <a:spcPct val="0"/>
        </a:spcAft>
        <a:defRPr sz="4000">
          <a:solidFill>
            <a:schemeClr val="tx1"/>
          </a:solidFill>
          <a:latin typeface="Arial" charset="0"/>
        </a:defRPr>
      </a:lvl6pPr>
      <a:lvl7pPr marL="914400" algn="l" rtl="0" eaLnBrk="1" fontAlgn="base" hangingPunct="1">
        <a:spcBef>
          <a:spcPct val="0"/>
        </a:spcBef>
        <a:spcAft>
          <a:spcPct val="0"/>
        </a:spcAft>
        <a:defRPr sz="4000">
          <a:solidFill>
            <a:schemeClr val="tx1"/>
          </a:solidFill>
          <a:latin typeface="Arial" charset="0"/>
        </a:defRPr>
      </a:lvl7pPr>
      <a:lvl8pPr marL="1371600" algn="l" rtl="0" eaLnBrk="1" fontAlgn="base" hangingPunct="1">
        <a:spcBef>
          <a:spcPct val="0"/>
        </a:spcBef>
        <a:spcAft>
          <a:spcPct val="0"/>
        </a:spcAft>
        <a:defRPr sz="4000">
          <a:solidFill>
            <a:schemeClr val="tx1"/>
          </a:solidFill>
          <a:latin typeface="Arial" charset="0"/>
        </a:defRPr>
      </a:lvl8pPr>
      <a:lvl9pPr marL="1828800" algn="l" rtl="0" eaLnBrk="1" fontAlgn="base" hangingPunct="1">
        <a:spcBef>
          <a:spcPct val="0"/>
        </a:spcBef>
        <a:spcAft>
          <a:spcPct val="0"/>
        </a:spcAft>
        <a:defRPr sz="4000">
          <a:solidFill>
            <a:schemeClr val="tx1"/>
          </a:solidFill>
          <a:latin typeface="Arial" charset="0"/>
        </a:defRPr>
      </a:lvl9pPr>
    </p:titleStyle>
    <p:bodyStyle>
      <a:lvl1pPr marL="342900" indent="-342900" algn="l" rtl="0" eaLnBrk="1" fontAlgn="base" hangingPunct="1">
        <a:spcBef>
          <a:spcPct val="20000"/>
        </a:spcBef>
        <a:spcAft>
          <a:spcPct val="0"/>
        </a:spcAft>
        <a:buClr>
          <a:schemeClr val="tx1"/>
        </a:buClr>
        <a:buSzPct val="130000"/>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130000"/>
        <a:buChar char="•"/>
        <a:defRPr sz="2200">
          <a:solidFill>
            <a:schemeClr val="tx1"/>
          </a:solidFill>
          <a:latin typeface="+mn-lt"/>
        </a:defRPr>
      </a:lvl2pPr>
      <a:lvl3pPr marL="1143000" indent="-228600" algn="l" rtl="0" eaLnBrk="1" fontAlgn="base" hangingPunct="1">
        <a:spcBef>
          <a:spcPct val="20000"/>
        </a:spcBef>
        <a:spcAft>
          <a:spcPct val="0"/>
        </a:spcAft>
        <a:buClr>
          <a:schemeClr val="tx1"/>
        </a:buClr>
        <a:buSzPct val="130000"/>
        <a:buChar char="•"/>
        <a:defRPr sz="2200">
          <a:solidFill>
            <a:schemeClr val="tx1"/>
          </a:solidFill>
          <a:latin typeface="+mn-lt"/>
        </a:defRPr>
      </a:lvl3pPr>
      <a:lvl4pPr marL="1600200" indent="-228600" algn="l" rtl="0" eaLnBrk="1" fontAlgn="base" hangingPunct="1">
        <a:spcBef>
          <a:spcPct val="20000"/>
        </a:spcBef>
        <a:spcAft>
          <a:spcPct val="0"/>
        </a:spcAft>
        <a:buClr>
          <a:schemeClr val="tx1"/>
        </a:buClr>
        <a:buSzPct val="130000"/>
        <a:buChar char="•"/>
        <a:defRPr sz="2200">
          <a:solidFill>
            <a:schemeClr val="tx1"/>
          </a:solidFill>
          <a:latin typeface="+mn-lt"/>
        </a:defRPr>
      </a:lvl4pPr>
      <a:lvl5pPr marL="2057400" indent="-228600" algn="l" rtl="0" eaLnBrk="1" fontAlgn="base" hangingPunct="1">
        <a:spcBef>
          <a:spcPct val="20000"/>
        </a:spcBef>
        <a:spcAft>
          <a:spcPct val="0"/>
        </a:spcAft>
        <a:buClr>
          <a:schemeClr val="tx1"/>
        </a:buClr>
        <a:buSzPct val="130000"/>
        <a:buChar char="•"/>
        <a:defRPr sz="2200">
          <a:solidFill>
            <a:schemeClr val="tx1"/>
          </a:solidFill>
          <a:latin typeface="+mn-lt"/>
        </a:defRPr>
      </a:lvl5pPr>
      <a:lvl6pPr marL="2514600" indent="-228600" algn="l" rtl="0" eaLnBrk="1" fontAlgn="base" hangingPunct="1">
        <a:spcBef>
          <a:spcPct val="20000"/>
        </a:spcBef>
        <a:spcAft>
          <a:spcPct val="0"/>
        </a:spcAft>
        <a:buClr>
          <a:schemeClr val="tx1"/>
        </a:buClr>
        <a:buSzPct val="130000"/>
        <a:buChar char="•"/>
        <a:defRPr sz="2200">
          <a:solidFill>
            <a:schemeClr val="tx1"/>
          </a:solidFill>
          <a:latin typeface="+mn-lt"/>
        </a:defRPr>
      </a:lvl6pPr>
      <a:lvl7pPr marL="2971800" indent="-228600" algn="l" rtl="0" eaLnBrk="1" fontAlgn="base" hangingPunct="1">
        <a:spcBef>
          <a:spcPct val="20000"/>
        </a:spcBef>
        <a:spcAft>
          <a:spcPct val="0"/>
        </a:spcAft>
        <a:buClr>
          <a:schemeClr val="tx1"/>
        </a:buClr>
        <a:buSzPct val="130000"/>
        <a:buChar char="•"/>
        <a:defRPr sz="2200">
          <a:solidFill>
            <a:schemeClr val="tx1"/>
          </a:solidFill>
          <a:latin typeface="+mn-lt"/>
        </a:defRPr>
      </a:lvl7pPr>
      <a:lvl8pPr marL="3429000" indent="-228600" algn="l" rtl="0" eaLnBrk="1" fontAlgn="base" hangingPunct="1">
        <a:spcBef>
          <a:spcPct val="20000"/>
        </a:spcBef>
        <a:spcAft>
          <a:spcPct val="0"/>
        </a:spcAft>
        <a:buClr>
          <a:schemeClr val="tx1"/>
        </a:buClr>
        <a:buSzPct val="130000"/>
        <a:buChar char="•"/>
        <a:defRPr sz="2200">
          <a:solidFill>
            <a:schemeClr val="tx1"/>
          </a:solidFill>
          <a:latin typeface="+mn-lt"/>
        </a:defRPr>
      </a:lvl8pPr>
      <a:lvl9pPr marL="3886200" indent="-228600" algn="l" rtl="0" eaLnBrk="1" fontAlgn="base" hangingPunct="1">
        <a:spcBef>
          <a:spcPct val="20000"/>
        </a:spcBef>
        <a:spcAft>
          <a:spcPct val="0"/>
        </a:spcAft>
        <a:buClr>
          <a:schemeClr val="tx1"/>
        </a:buClr>
        <a:buSzPct val="130000"/>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00113" y="195263"/>
            <a:ext cx="72009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smtClean="0"/>
              <a:t>Title</a:t>
            </a:r>
          </a:p>
        </p:txBody>
      </p:sp>
      <p:sp>
        <p:nvSpPr>
          <p:cNvPr id="1027" name="Rectangle 3"/>
          <p:cNvSpPr>
            <a:spLocks noGrp="1" noChangeArrowheads="1"/>
          </p:cNvSpPr>
          <p:nvPr>
            <p:ph type="body" idx="1"/>
          </p:nvPr>
        </p:nvSpPr>
        <p:spPr bwMode="auto">
          <a:xfrm>
            <a:off x="900113" y="1600200"/>
            <a:ext cx="698500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first level</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53" name="Text Box 29"/>
          <p:cNvSpPr txBox="1">
            <a:spLocks noChangeArrowheads="1"/>
          </p:cNvSpPr>
          <p:nvPr/>
        </p:nvSpPr>
        <p:spPr bwMode="auto">
          <a:xfrm>
            <a:off x="104043" y="4885135"/>
            <a:ext cx="1431802" cy="215444"/>
          </a:xfrm>
          <a:prstGeom prst="rect">
            <a:avLst/>
          </a:prstGeom>
          <a:noFill/>
          <a:ln w="9525">
            <a:noFill/>
            <a:miter lim="800000"/>
            <a:headEnd/>
            <a:tailEnd/>
          </a:ln>
          <a:effectLst/>
        </p:spPr>
        <p:txBody>
          <a:bodyPr wrap="none">
            <a:spAutoFit/>
          </a:bodyPr>
          <a:lstStyle/>
          <a:p>
            <a:pPr>
              <a:defRPr/>
            </a:pPr>
            <a:r>
              <a:rPr lang="en-GB" sz="800" b="1" dirty="0">
                <a:latin typeface="Arial" charset="0"/>
              </a:rPr>
              <a:t>© </a:t>
            </a:r>
            <a:r>
              <a:rPr lang="en-GB" sz="800" dirty="0">
                <a:latin typeface="Arial" charset="0"/>
              </a:rPr>
              <a:t>NERC All rights reserved</a:t>
            </a:r>
          </a:p>
        </p:txBody>
      </p:sp>
      <p:pic>
        <p:nvPicPr>
          <p:cNvPr id="2" name="Picture 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81015" y="3017484"/>
            <a:ext cx="2865120" cy="2126016"/>
          </a:xfrm>
          <a:prstGeom prst="rect">
            <a:avLst/>
          </a:prstGeom>
        </p:spPr>
      </p:pic>
      <p:pic>
        <p:nvPicPr>
          <p:cNvPr id="1030" name="Picture 35" descr="bgsklrwo"/>
          <p:cNvPicPr>
            <a:picLocks noChangeAspect="1" noChangeArrowheads="1"/>
          </p:cNvPicPr>
          <p:nvPr/>
        </p:nvPicPr>
        <p:blipFill>
          <a:blip r:embed="rId14"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532440" y="4688775"/>
            <a:ext cx="532324" cy="39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7072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rtl="0" eaLnBrk="1" fontAlgn="base" hangingPunct="1">
        <a:spcBef>
          <a:spcPct val="0"/>
        </a:spcBef>
        <a:spcAft>
          <a:spcPct val="0"/>
        </a:spcAft>
        <a:defRPr sz="4000">
          <a:solidFill>
            <a:schemeClr val="tx1"/>
          </a:solidFill>
          <a:latin typeface="+mj-lt"/>
          <a:ea typeface="+mj-ea"/>
          <a:cs typeface="+mj-cs"/>
        </a:defRPr>
      </a:lvl1pPr>
      <a:lvl2pPr algn="l" rtl="0" eaLnBrk="1" fontAlgn="base" hangingPunct="1">
        <a:spcBef>
          <a:spcPct val="0"/>
        </a:spcBef>
        <a:spcAft>
          <a:spcPct val="0"/>
        </a:spcAft>
        <a:defRPr sz="4000">
          <a:solidFill>
            <a:schemeClr val="tx1"/>
          </a:solidFill>
          <a:latin typeface="Arial" charset="0"/>
        </a:defRPr>
      </a:lvl2pPr>
      <a:lvl3pPr algn="l" rtl="0" eaLnBrk="1" fontAlgn="base" hangingPunct="1">
        <a:spcBef>
          <a:spcPct val="0"/>
        </a:spcBef>
        <a:spcAft>
          <a:spcPct val="0"/>
        </a:spcAft>
        <a:defRPr sz="4000">
          <a:solidFill>
            <a:schemeClr val="tx1"/>
          </a:solidFill>
          <a:latin typeface="Arial" charset="0"/>
        </a:defRPr>
      </a:lvl3pPr>
      <a:lvl4pPr algn="l" rtl="0" eaLnBrk="1" fontAlgn="base" hangingPunct="1">
        <a:spcBef>
          <a:spcPct val="0"/>
        </a:spcBef>
        <a:spcAft>
          <a:spcPct val="0"/>
        </a:spcAft>
        <a:defRPr sz="4000">
          <a:solidFill>
            <a:schemeClr val="tx1"/>
          </a:solidFill>
          <a:latin typeface="Arial" charset="0"/>
        </a:defRPr>
      </a:lvl4pPr>
      <a:lvl5pPr algn="l" rtl="0" eaLnBrk="1" fontAlgn="base" hangingPunct="1">
        <a:spcBef>
          <a:spcPct val="0"/>
        </a:spcBef>
        <a:spcAft>
          <a:spcPct val="0"/>
        </a:spcAft>
        <a:defRPr sz="4000">
          <a:solidFill>
            <a:schemeClr val="tx1"/>
          </a:solidFill>
          <a:latin typeface="Arial" charset="0"/>
        </a:defRPr>
      </a:lvl5pPr>
      <a:lvl6pPr marL="457200" algn="l" rtl="0" eaLnBrk="1" fontAlgn="base" hangingPunct="1">
        <a:spcBef>
          <a:spcPct val="0"/>
        </a:spcBef>
        <a:spcAft>
          <a:spcPct val="0"/>
        </a:spcAft>
        <a:defRPr sz="4000">
          <a:solidFill>
            <a:schemeClr val="tx1"/>
          </a:solidFill>
          <a:latin typeface="Arial" charset="0"/>
        </a:defRPr>
      </a:lvl6pPr>
      <a:lvl7pPr marL="914400" algn="l" rtl="0" eaLnBrk="1" fontAlgn="base" hangingPunct="1">
        <a:spcBef>
          <a:spcPct val="0"/>
        </a:spcBef>
        <a:spcAft>
          <a:spcPct val="0"/>
        </a:spcAft>
        <a:defRPr sz="4000">
          <a:solidFill>
            <a:schemeClr val="tx1"/>
          </a:solidFill>
          <a:latin typeface="Arial" charset="0"/>
        </a:defRPr>
      </a:lvl7pPr>
      <a:lvl8pPr marL="1371600" algn="l" rtl="0" eaLnBrk="1" fontAlgn="base" hangingPunct="1">
        <a:spcBef>
          <a:spcPct val="0"/>
        </a:spcBef>
        <a:spcAft>
          <a:spcPct val="0"/>
        </a:spcAft>
        <a:defRPr sz="4000">
          <a:solidFill>
            <a:schemeClr val="tx1"/>
          </a:solidFill>
          <a:latin typeface="Arial" charset="0"/>
        </a:defRPr>
      </a:lvl8pPr>
      <a:lvl9pPr marL="1828800" algn="l" rtl="0" eaLnBrk="1" fontAlgn="base" hangingPunct="1">
        <a:spcBef>
          <a:spcPct val="0"/>
        </a:spcBef>
        <a:spcAft>
          <a:spcPct val="0"/>
        </a:spcAft>
        <a:defRPr sz="4000">
          <a:solidFill>
            <a:schemeClr val="tx1"/>
          </a:solidFill>
          <a:latin typeface="Arial" charset="0"/>
        </a:defRPr>
      </a:lvl9pPr>
    </p:titleStyle>
    <p:bodyStyle>
      <a:lvl1pPr marL="342900" indent="-342900" algn="l" rtl="0" eaLnBrk="1" fontAlgn="base" hangingPunct="1">
        <a:spcBef>
          <a:spcPct val="20000"/>
        </a:spcBef>
        <a:spcAft>
          <a:spcPct val="0"/>
        </a:spcAft>
        <a:buClr>
          <a:schemeClr val="tx1"/>
        </a:buClr>
        <a:buSzPct val="130000"/>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130000"/>
        <a:buChar char="•"/>
        <a:defRPr sz="2200">
          <a:solidFill>
            <a:schemeClr val="tx1"/>
          </a:solidFill>
          <a:latin typeface="+mn-lt"/>
        </a:defRPr>
      </a:lvl2pPr>
      <a:lvl3pPr marL="1143000" indent="-228600" algn="l" rtl="0" eaLnBrk="1" fontAlgn="base" hangingPunct="1">
        <a:spcBef>
          <a:spcPct val="20000"/>
        </a:spcBef>
        <a:spcAft>
          <a:spcPct val="0"/>
        </a:spcAft>
        <a:buClr>
          <a:schemeClr val="tx1"/>
        </a:buClr>
        <a:buSzPct val="130000"/>
        <a:buChar char="•"/>
        <a:defRPr sz="2200">
          <a:solidFill>
            <a:schemeClr val="tx1"/>
          </a:solidFill>
          <a:latin typeface="+mn-lt"/>
        </a:defRPr>
      </a:lvl3pPr>
      <a:lvl4pPr marL="1600200" indent="-228600" algn="l" rtl="0" eaLnBrk="1" fontAlgn="base" hangingPunct="1">
        <a:spcBef>
          <a:spcPct val="20000"/>
        </a:spcBef>
        <a:spcAft>
          <a:spcPct val="0"/>
        </a:spcAft>
        <a:buClr>
          <a:schemeClr val="tx1"/>
        </a:buClr>
        <a:buSzPct val="130000"/>
        <a:buChar char="•"/>
        <a:defRPr sz="2200">
          <a:solidFill>
            <a:schemeClr val="tx1"/>
          </a:solidFill>
          <a:latin typeface="+mn-lt"/>
        </a:defRPr>
      </a:lvl4pPr>
      <a:lvl5pPr marL="2057400" indent="-228600" algn="l" rtl="0" eaLnBrk="1" fontAlgn="base" hangingPunct="1">
        <a:spcBef>
          <a:spcPct val="20000"/>
        </a:spcBef>
        <a:spcAft>
          <a:spcPct val="0"/>
        </a:spcAft>
        <a:buClr>
          <a:schemeClr val="tx1"/>
        </a:buClr>
        <a:buSzPct val="130000"/>
        <a:buChar char="•"/>
        <a:defRPr sz="2200">
          <a:solidFill>
            <a:schemeClr val="tx1"/>
          </a:solidFill>
          <a:latin typeface="+mn-lt"/>
        </a:defRPr>
      </a:lvl5pPr>
      <a:lvl6pPr marL="2514600" indent="-228600" algn="l" rtl="0" eaLnBrk="1" fontAlgn="base" hangingPunct="1">
        <a:spcBef>
          <a:spcPct val="20000"/>
        </a:spcBef>
        <a:spcAft>
          <a:spcPct val="0"/>
        </a:spcAft>
        <a:buClr>
          <a:schemeClr val="tx1"/>
        </a:buClr>
        <a:buSzPct val="130000"/>
        <a:buChar char="•"/>
        <a:defRPr sz="2200">
          <a:solidFill>
            <a:schemeClr val="tx1"/>
          </a:solidFill>
          <a:latin typeface="+mn-lt"/>
        </a:defRPr>
      </a:lvl6pPr>
      <a:lvl7pPr marL="2971800" indent="-228600" algn="l" rtl="0" eaLnBrk="1" fontAlgn="base" hangingPunct="1">
        <a:spcBef>
          <a:spcPct val="20000"/>
        </a:spcBef>
        <a:spcAft>
          <a:spcPct val="0"/>
        </a:spcAft>
        <a:buClr>
          <a:schemeClr val="tx1"/>
        </a:buClr>
        <a:buSzPct val="130000"/>
        <a:buChar char="•"/>
        <a:defRPr sz="2200">
          <a:solidFill>
            <a:schemeClr val="tx1"/>
          </a:solidFill>
          <a:latin typeface="+mn-lt"/>
        </a:defRPr>
      </a:lvl7pPr>
      <a:lvl8pPr marL="3429000" indent="-228600" algn="l" rtl="0" eaLnBrk="1" fontAlgn="base" hangingPunct="1">
        <a:spcBef>
          <a:spcPct val="20000"/>
        </a:spcBef>
        <a:spcAft>
          <a:spcPct val="0"/>
        </a:spcAft>
        <a:buClr>
          <a:schemeClr val="tx1"/>
        </a:buClr>
        <a:buSzPct val="130000"/>
        <a:buChar char="•"/>
        <a:defRPr sz="2200">
          <a:solidFill>
            <a:schemeClr val="tx1"/>
          </a:solidFill>
          <a:latin typeface="+mn-lt"/>
        </a:defRPr>
      </a:lvl8pPr>
      <a:lvl9pPr marL="3886200" indent="-228600" algn="l" rtl="0" eaLnBrk="1" fontAlgn="base" hangingPunct="1">
        <a:spcBef>
          <a:spcPct val="20000"/>
        </a:spcBef>
        <a:spcAft>
          <a:spcPct val="0"/>
        </a:spcAft>
        <a:buClr>
          <a:schemeClr val="tx1"/>
        </a:buClr>
        <a:buSzPct val="130000"/>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14803588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hyperlink" Target="mailto:brn@bgs.ac.uk"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49.jpeg"/><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1995686"/>
            <a:ext cx="9144000" cy="857250"/>
          </a:xfrm>
        </p:spPr>
        <p:txBody>
          <a:bodyPr/>
          <a:lstStyle/>
          <a:p>
            <a:r>
              <a:rPr lang="en-US" altLang="en-US" sz="3200" dirty="0" smtClean="0"/>
              <a:t>British </a:t>
            </a:r>
            <a:r>
              <a:rPr lang="en-US" altLang="en-US" sz="3200" dirty="0"/>
              <a:t>Geological </a:t>
            </a:r>
            <a:r>
              <a:rPr lang="en-US" altLang="en-US" sz="3200" dirty="0" smtClean="0"/>
              <a:t>Survey:</a:t>
            </a:r>
            <a:br>
              <a:rPr lang="en-US" altLang="en-US" sz="3200" dirty="0" smtClean="0"/>
            </a:br>
            <a:r>
              <a:rPr lang="en-US" altLang="en-US" sz="3200" dirty="0"/>
              <a:t>Virtual Reality and</a:t>
            </a:r>
            <a:br>
              <a:rPr lang="en-US" altLang="en-US" sz="3200" dirty="0"/>
            </a:br>
            <a:r>
              <a:rPr lang="en-US" altLang="en-US" sz="3200" dirty="0" smtClean="0"/>
              <a:t>GeoVisionary</a:t>
            </a:r>
            <a:br>
              <a:rPr lang="en-US" altLang="en-US" sz="3200" dirty="0" smtClean="0"/>
            </a:br>
            <a:endParaRPr lang="en-US" altLang="en-US" sz="3200" dirty="0" smtClean="0"/>
          </a:p>
        </p:txBody>
      </p:sp>
      <p:sp>
        <p:nvSpPr>
          <p:cNvPr id="3075" name="Rectangle 3"/>
          <p:cNvSpPr>
            <a:spLocks noGrp="1" noChangeArrowheads="1"/>
          </p:cNvSpPr>
          <p:nvPr>
            <p:ph type="subTitle" idx="1"/>
          </p:nvPr>
        </p:nvSpPr>
        <p:spPr>
          <a:xfrm>
            <a:off x="-518" y="3075806"/>
            <a:ext cx="9144000" cy="914003"/>
          </a:xfrm>
        </p:spPr>
        <p:txBody>
          <a:bodyPr/>
          <a:lstStyle/>
          <a:p>
            <a:r>
              <a:rPr lang="en-US" altLang="en-US" sz="2000" dirty="0" smtClean="0"/>
              <a:t>Bruce Napier </a:t>
            </a:r>
          </a:p>
          <a:p>
            <a:r>
              <a:rPr lang="en-US" altLang="en-US" sz="2000" dirty="0" smtClean="0"/>
              <a:t>Team Leader: </a:t>
            </a:r>
            <a:r>
              <a:rPr lang="en-US" altLang="en-US" sz="2000" dirty="0" err="1" smtClean="0"/>
              <a:t>Visualisation</a:t>
            </a:r>
            <a:r>
              <a:rPr lang="en-US" altLang="en-US" sz="2000" dirty="0" smtClean="0"/>
              <a:t> Systems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VR headsets – the future?</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80112" y="843558"/>
            <a:ext cx="3384550" cy="253841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808" y="1170484"/>
            <a:ext cx="4005064" cy="300379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899" y="987574"/>
            <a:ext cx="4197085" cy="314781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563" y="23925"/>
            <a:ext cx="6858000" cy="5143500"/>
          </a:xfrm>
          <a:prstGeom prst="rect">
            <a:avLst/>
          </a:prstGeom>
        </p:spPr>
      </p:pic>
    </p:spTree>
    <p:extLst>
      <p:ext uri="{BB962C8B-B14F-4D97-AF65-F5344CB8AC3E}">
        <p14:creationId xmlns:p14="http://schemas.microsoft.com/office/powerpoint/2010/main" val="169313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VR  headsets…</a:t>
            </a:r>
            <a:endParaRPr lang="en-GB" dirty="0"/>
          </a:p>
        </p:txBody>
      </p:sp>
      <p:sp>
        <p:nvSpPr>
          <p:cNvPr id="3" name="Content Placeholder 2"/>
          <p:cNvSpPr>
            <a:spLocks noGrp="1"/>
          </p:cNvSpPr>
          <p:nvPr>
            <p:ph idx="1"/>
          </p:nvPr>
        </p:nvSpPr>
        <p:spPr/>
        <p:txBody>
          <a:bodyPr/>
          <a:lstStyle/>
          <a:p>
            <a:r>
              <a:rPr lang="en-GB" dirty="0" smtClean="0"/>
              <a:t>Useful low cost visualisation</a:t>
            </a:r>
          </a:p>
          <a:p>
            <a:r>
              <a:rPr lang="en-GB" dirty="0" smtClean="0"/>
              <a:t>Immersive</a:t>
            </a:r>
          </a:p>
          <a:p>
            <a:r>
              <a:rPr lang="en-GB" dirty="0" smtClean="0"/>
              <a:t>Not so good for working together…</a:t>
            </a:r>
          </a:p>
          <a:p>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3187" y="0"/>
            <a:ext cx="3857625" cy="5143500"/>
          </a:xfrm>
          <a:prstGeom prst="rect">
            <a:avLst/>
          </a:prstGeom>
        </p:spPr>
      </p:pic>
    </p:spTree>
    <p:extLst>
      <p:ext uri="{BB962C8B-B14F-4D97-AF65-F5344CB8AC3E}">
        <p14:creationId xmlns:p14="http://schemas.microsoft.com/office/powerpoint/2010/main" val="300362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262796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011073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3D visualisation room…</a:t>
            </a:r>
            <a:endParaRPr lang="en-GB" dirty="0"/>
          </a:p>
        </p:txBody>
      </p:sp>
      <p:sp>
        <p:nvSpPr>
          <p:cNvPr id="3" name="Content Placeholder 2"/>
          <p:cNvSpPr>
            <a:spLocks noGrp="1"/>
          </p:cNvSpPr>
          <p:nvPr>
            <p:ph idx="1"/>
          </p:nvPr>
        </p:nvSpPr>
        <p:spPr/>
        <p:txBody>
          <a:bodyPr/>
          <a:lstStyle/>
          <a:p>
            <a:r>
              <a:rPr lang="en-GB" dirty="0" smtClean="0"/>
              <a:t>Best for working together</a:t>
            </a:r>
          </a:p>
          <a:p>
            <a:r>
              <a:rPr lang="en-GB" dirty="0" smtClean="0"/>
              <a:t>Immersive and engaging</a:t>
            </a:r>
          </a:p>
          <a:p>
            <a:r>
              <a:rPr lang="en-GB" dirty="0" smtClean="0"/>
              <a:t>Easy on the eyes for working</a:t>
            </a:r>
          </a:p>
          <a:p>
            <a:endParaRPr lang="en-GB" dirty="0" smtClean="0"/>
          </a:p>
          <a:p>
            <a:endParaRPr lang="en-GB" dirty="0"/>
          </a:p>
        </p:txBody>
      </p:sp>
      <p:pic>
        <p:nvPicPr>
          <p:cNvPr id="4" name="Content Placeholder 3" descr="F:\ChileMappingSupport\Data\Field Photos\image.jpg"/>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555526"/>
            <a:ext cx="5715000" cy="4285211"/>
          </a:xfrm>
          <a:prstGeom prst="rect">
            <a:avLst/>
          </a:prstGeom>
          <a:noFill/>
          <a:ln>
            <a:noFill/>
          </a:ln>
        </p:spPr>
      </p:pic>
      <p:pic>
        <p:nvPicPr>
          <p:cNvPr id="5" name="Content Placeholder 3"/>
          <p:cNvPicPr>
            <a:picLocks noChangeAspect="1"/>
          </p:cNvPicPr>
          <p:nvPr/>
        </p:nvPicPr>
        <p:blipFill>
          <a:blip r:embed="rId3"/>
          <a:stretch>
            <a:fillRect/>
          </a:stretch>
        </p:blipFill>
        <p:spPr>
          <a:xfrm>
            <a:off x="0" y="0"/>
            <a:ext cx="6125179" cy="4598777"/>
          </a:xfrm>
          <a:prstGeom prst="rect">
            <a:avLst/>
          </a:prstGeom>
        </p:spPr>
      </p:pic>
    </p:spTree>
    <p:extLst>
      <p:ext uri="{BB962C8B-B14F-4D97-AF65-F5344CB8AC3E}">
        <p14:creationId xmlns:p14="http://schemas.microsoft.com/office/powerpoint/2010/main" val="169319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HMD vs 3D room…</a:t>
            </a:r>
            <a:endParaRPr lang="en-GB" dirty="0"/>
          </a:p>
        </p:txBody>
      </p:sp>
      <p:sp>
        <p:nvSpPr>
          <p:cNvPr id="3" name="Content Placeholder 2"/>
          <p:cNvSpPr>
            <a:spLocks noGrp="1"/>
          </p:cNvSpPr>
          <p:nvPr>
            <p:ph idx="1"/>
          </p:nvPr>
        </p:nvSpPr>
        <p:spPr/>
        <p:txBody>
          <a:bodyPr/>
          <a:lstStyle/>
          <a:p>
            <a:r>
              <a:rPr lang="en-GB" dirty="0" smtClean="0"/>
              <a:t>Both can provide great VR experience</a:t>
            </a:r>
          </a:p>
          <a:p>
            <a:r>
              <a:rPr lang="en-GB" dirty="0" smtClean="0"/>
              <a:t>3D room is better for group working and presentation</a:t>
            </a:r>
          </a:p>
          <a:p>
            <a:r>
              <a:rPr lang="en-GB" dirty="0" smtClean="0"/>
              <a:t>Headsets – more  for solo use – shared remote sessions?</a:t>
            </a:r>
          </a:p>
          <a:p>
            <a:r>
              <a:rPr lang="en-GB" dirty="0" err="1" smtClean="0"/>
              <a:t>Hololens</a:t>
            </a:r>
            <a:r>
              <a:rPr lang="en-GB" dirty="0" smtClean="0"/>
              <a:t> and mixed reality might change the headset experience</a:t>
            </a:r>
          </a:p>
          <a:p>
            <a:endParaRPr lang="en-GB" dirty="0"/>
          </a:p>
        </p:txBody>
      </p:sp>
    </p:spTree>
    <p:extLst>
      <p:ext uri="{BB962C8B-B14F-4D97-AF65-F5344CB8AC3E}">
        <p14:creationId xmlns:p14="http://schemas.microsoft.com/office/powerpoint/2010/main" val="2764515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do we invest in VR?</a:t>
            </a:r>
          </a:p>
        </p:txBody>
      </p:sp>
      <p:sp>
        <p:nvSpPr>
          <p:cNvPr id="3" name="Content Placeholder 2"/>
          <p:cNvSpPr>
            <a:spLocks noGrp="1"/>
          </p:cNvSpPr>
          <p:nvPr>
            <p:ph idx="1"/>
          </p:nvPr>
        </p:nvSpPr>
        <p:spPr/>
        <p:txBody>
          <a:bodyPr/>
          <a:lstStyle/>
          <a:p>
            <a:pPr lvl="1"/>
            <a:r>
              <a:rPr lang="en-GB" dirty="0" smtClean="0"/>
              <a:t>Great working environment to understand, interpret and communicate complex 3D information – a common visual language</a:t>
            </a:r>
            <a:endParaRPr lang="en-GB" dirty="0"/>
          </a:p>
          <a:p>
            <a:pPr lvl="1"/>
            <a:r>
              <a:rPr lang="en-GB" dirty="0" smtClean="0"/>
              <a:t>Greatly increased fieldwork efficiency – make better, faster decisions</a:t>
            </a:r>
          </a:p>
          <a:p>
            <a:pPr lvl="1"/>
            <a:r>
              <a:rPr lang="en-GB" dirty="0" smtClean="0"/>
              <a:t>Impressive for presentations</a:t>
            </a:r>
          </a:p>
          <a:p>
            <a:endParaRPr lang="en-GB" dirty="0"/>
          </a:p>
          <a:p>
            <a:endParaRPr lang="en-GB" dirty="0" smtClean="0"/>
          </a:p>
          <a:p>
            <a:pPr marL="0" indent="0">
              <a:buNone/>
            </a:pPr>
            <a:endParaRPr lang="en-GB" dirty="0" smtClean="0"/>
          </a:p>
        </p:txBody>
      </p:sp>
    </p:spTree>
    <p:extLst>
      <p:ext uri="{BB962C8B-B14F-4D97-AF65-F5344CB8AC3E}">
        <p14:creationId xmlns:p14="http://schemas.microsoft.com/office/powerpoint/2010/main" val="1903682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GeoVisionary</a:t>
            </a:r>
            <a:endParaRPr lang="en-GB" dirty="0"/>
          </a:p>
        </p:txBody>
      </p:sp>
      <p:sp>
        <p:nvSpPr>
          <p:cNvPr id="5" name="Content Placeholder 4"/>
          <p:cNvSpPr>
            <a:spLocks noGrp="1"/>
          </p:cNvSpPr>
          <p:nvPr>
            <p:ph idx="1"/>
          </p:nvPr>
        </p:nvSpPr>
        <p:spPr/>
        <p:txBody>
          <a:bodyPr/>
          <a:lstStyle/>
          <a:p>
            <a:r>
              <a:rPr lang="en-GB" dirty="0" smtClean="0"/>
              <a:t>Originated in BGS – </a:t>
            </a:r>
            <a:r>
              <a:rPr lang="en-GB" dirty="0" err="1" smtClean="0"/>
              <a:t>Virtalis</a:t>
            </a:r>
            <a:r>
              <a:rPr lang="en-GB" dirty="0" smtClean="0"/>
              <a:t> R&amp;D collaboration</a:t>
            </a:r>
          </a:p>
          <a:p>
            <a:endParaRPr lang="en-GB" dirty="0"/>
          </a:p>
          <a:p>
            <a:r>
              <a:rPr lang="en-GB" dirty="0" smtClean="0"/>
              <a:t>October 2006: VFR – virtual field reconnaissance – improve results and efficiency of fieldwork using VR technology</a:t>
            </a:r>
          </a:p>
          <a:p>
            <a:r>
              <a:rPr lang="en-GB" dirty="0" smtClean="0"/>
              <a:t>Solved the problem of utilising </a:t>
            </a:r>
            <a:r>
              <a:rPr lang="en-GB" sz="4000" dirty="0" smtClean="0">
                <a:solidFill>
                  <a:srgbClr val="FF0000"/>
                </a:solidFill>
              </a:rPr>
              <a:t>BIG</a:t>
            </a:r>
            <a:r>
              <a:rPr lang="en-GB" dirty="0" smtClean="0"/>
              <a:t> datasets – terabytes of terrain and imagery</a:t>
            </a:r>
          </a:p>
        </p:txBody>
      </p:sp>
    </p:spTree>
    <p:extLst>
      <p:ext uri="{BB962C8B-B14F-4D97-AF65-F5344CB8AC3E}">
        <p14:creationId xmlns:p14="http://schemas.microsoft.com/office/powerpoint/2010/main" val="34821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1670" y="3165817"/>
            <a:ext cx="3165381"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4" name="Rectangle 2"/>
          <p:cNvSpPr>
            <a:spLocks noGrp="1" noChangeArrowheads="1"/>
          </p:cNvSpPr>
          <p:nvPr>
            <p:ph type="title"/>
          </p:nvPr>
        </p:nvSpPr>
        <p:spPr>
          <a:xfrm>
            <a:off x="755576" y="-53404"/>
            <a:ext cx="5400675" cy="756084"/>
          </a:xfrm>
        </p:spPr>
        <p:txBody>
          <a:bodyPr/>
          <a:lstStyle/>
          <a:p>
            <a:r>
              <a:rPr lang="en-GB" b="1" dirty="0" smtClean="0"/>
              <a:t>Data Integration:</a:t>
            </a:r>
          </a:p>
        </p:txBody>
      </p:sp>
      <p:sp>
        <p:nvSpPr>
          <p:cNvPr id="33795" name="Rectangle 3"/>
          <p:cNvSpPr>
            <a:spLocks noGrp="1" noChangeArrowheads="1"/>
          </p:cNvSpPr>
          <p:nvPr>
            <p:ph type="body" idx="1"/>
          </p:nvPr>
        </p:nvSpPr>
        <p:spPr>
          <a:xfrm>
            <a:off x="1143000" y="681540"/>
            <a:ext cx="6777372" cy="2592288"/>
          </a:xfrm>
        </p:spPr>
        <p:txBody>
          <a:bodyPr/>
          <a:lstStyle/>
          <a:p>
            <a:pPr>
              <a:lnSpc>
                <a:spcPct val="90000"/>
              </a:lnSpc>
            </a:pPr>
            <a:r>
              <a:rPr lang="en-GB" sz="1500" dirty="0"/>
              <a:t>BGS have lots of data of different types</a:t>
            </a:r>
          </a:p>
          <a:p>
            <a:pPr>
              <a:lnSpc>
                <a:spcPct val="90000"/>
              </a:lnSpc>
            </a:pPr>
            <a:r>
              <a:rPr lang="en-GB" sz="1500" dirty="0"/>
              <a:t>Real value realised when data are integrated and interpreted as one</a:t>
            </a:r>
          </a:p>
          <a:p>
            <a:pPr>
              <a:lnSpc>
                <a:spcPct val="90000"/>
              </a:lnSpc>
            </a:pPr>
            <a:r>
              <a:rPr lang="en-GB" sz="1500" dirty="0" smtClean="0"/>
              <a:t>For the BGS </a:t>
            </a:r>
            <a:r>
              <a:rPr lang="en-GB" sz="1500" dirty="0"/>
              <a:t>Digital Workflow </a:t>
            </a:r>
            <a:r>
              <a:rPr lang="en-GB" sz="1500" dirty="0" smtClean="0"/>
              <a:t>we initiated </a:t>
            </a:r>
            <a:r>
              <a:rPr lang="en-GB" sz="1500" dirty="0" err="1" smtClean="0"/>
              <a:t>GeoVisionary</a:t>
            </a:r>
            <a:r>
              <a:rPr lang="en-GB" sz="1500" dirty="0" smtClean="0"/>
              <a:t> with </a:t>
            </a:r>
            <a:r>
              <a:rPr lang="en-GB" sz="1500" dirty="0" err="1" smtClean="0"/>
              <a:t>Virtalis</a:t>
            </a:r>
            <a:r>
              <a:rPr lang="en-GB" sz="1500" dirty="0" smtClean="0"/>
              <a:t>:</a:t>
            </a:r>
            <a:endParaRPr lang="en-GB" sz="1500" dirty="0"/>
          </a:p>
          <a:p>
            <a:pPr lvl="1">
              <a:lnSpc>
                <a:spcPct val="90000"/>
              </a:lnSpc>
            </a:pPr>
            <a:r>
              <a:rPr lang="en-GB" sz="1500" dirty="0"/>
              <a:t>Immersive virtual environment, </a:t>
            </a:r>
          </a:p>
          <a:p>
            <a:pPr lvl="1">
              <a:lnSpc>
                <a:spcPct val="90000"/>
              </a:lnSpc>
            </a:pPr>
            <a:r>
              <a:rPr lang="en-GB" sz="1500" dirty="0"/>
              <a:t>Combine any resolution of elevation data with:</a:t>
            </a:r>
          </a:p>
          <a:p>
            <a:pPr lvl="2">
              <a:lnSpc>
                <a:spcPct val="90000"/>
              </a:lnSpc>
            </a:pPr>
            <a:r>
              <a:rPr lang="en-GB" sz="1500" dirty="0"/>
              <a:t>imagery, 3D geological models, GIS layers, CAD models, etc</a:t>
            </a:r>
          </a:p>
          <a:p>
            <a:pPr lvl="1">
              <a:lnSpc>
                <a:spcPct val="90000"/>
              </a:lnSpc>
            </a:pPr>
            <a:r>
              <a:rPr lang="en-GB" sz="1500" dirty="0"/>
              <a:t>seamless movement through the datasets </a:t>
            </a:r>
          </a:p>
          <a:p>
            <a:pPr lvl="1">
              <a:lnSpc>
                <a:spcPct val="90000"/>
              </a:lnSpc>
            </a:pPr>
            <a:r>
              <a:rPr lang="en-GB" sz="1500" dirty="0"/>
              <a:t>Supports time</a:t>
            </a:r>
          </a:p>
          <a:p>
            <a:pPr lvl="1">
              <a:lnSpc>
                <a:spcPct val="90000"/>
              </a:lnSpc>
            </a:pPr>
            <a:r>
              <a:rPr lang="en-GB" sz="1500" dirty="0"/>
              <a:t>Virtual geological toolkit enables geoscientists to analyse and interpret data</a:t>
            </a:r>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8392" y="77136"/>
            <a:ext cx="2768370" cy="6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5" cstate="print"/>
          <a:srcRect/>
          <a:stretch>
            <a:fillRect/>
          </a:stretch>
        </p:blipFill>
        <p:spPr bwMode="auto">
          <a:xfrm>
            <a:off x="4955199" y="3085858"/>
            <a:ext cx="2965173" cy="2001677"/>
          </a:xfrm>
          <a:prstGeom prst="rect">
            <a:avLst/>
          </a:prstGeom>
          <a:noFill/>
          <a:ln w="9525">
            <a:noFill/>
            <a:miter lim="800000"/>
            <a:headEnd/>
            <a:tailEnd/>
          </a:ln>
        </p:spPr>
      </p:pic>
    </p:spTree>
    <p:extLst>
      <p:ext uri="{BB962C8B-B14F-4D97-AF65-F5344CB8AC3E}">
        <p14:creationId xmlns:p14="http://schemas.microsoft.com/office/powerpoint/2010/main" val="165518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GeoVisionary 3</a:t>
            </a:r>
            <a:endParaRPr lang="en-GB" dirty="0"/>
          </a:p>
        </p:txBody>
      </p:sp>
      <p:sp>
        <p:nvSpPr>
          <p:cNvPr id="3" name="Content Placeholder 2"/>
          <p:cNvSpPr>
            <a:spLocks noGrp="1"/>
          </p:cNvSpPr>
          <p:nvPr>
            <p:ph idx="1"/>
          </p:nvPr>
        </p:nvSpPr>
        <p:spPr>
          <a:xfrm>
            <a:off x="900113" y="1131590"/>
            <a:ext cx="6985000" cy="3744416"/>
          </a:xfrm>
        </p:spPr>
        <p:txBody>
          <a:bodyPr/>
          <a:lstStyle/>
          <a:p>
            <a:r>
              <a:rPr lang="en-GB" sz="1400" dirty="0" smtClean="0"/>
              <a:t>Multiple terrains</a:t>
            </a:r>
          </a:p>
          <a:p>
            <a:pPr lvl="1"/>
            <a:r>
              <a:rPr lang="en-GB" sz="1400" dirty="0" smtClean="0"/>
              <a:t>Modify terrain with grid/</a:t>
            </a:r>
            <a:r>
              <a:rPr lang="en-GB" sz="1400" dirty="0" err="1" smtClean="0"/>
              <a:t>shapefile</a:t>
            </a:r>
            <a:endParaRPr lang="en-GB" sz="1400" dirty="0" smtClean="0"/>
          </a:p>
          <a:p>
            <a:pPr lvl="1"/>
            <a:r>
              <a:rPr lang="en-GB" sz="1400" dirty="0" smtClean="0"/>
              <a:t>Combine land and bathymetry, excavation, dam or spoil heap</a:t>
            </a:r>
          </a:p>
          <a:p>
            <a:r>
              <a:rPr lang="en-GB" sz="1400" dirty="0" smtClean="0"/>
              <a:t>Web Services</a:t>
            </a:r>
          </a:p>
          <a:p>
            <a:pPr lvl="1"/>
            <a:r>
              <a:rPr lang="en-GB" sz="1400" dirty="0" smtClean="0"/>
              <a:t>WMS WFS WMTS JSON</a:t>
            </a:r>
          </a:p>
          <a:p>
            <a:r>
              <a:rPr lang="en-GB" sz="1400" dirty="0" smtClean="0"/>
              <a:t>Immersive headsets</a:t>
            </a:r>
          </a:p>
          <a:p>
            <a:pPr lvl="1"/>
            <a:r>
              <a:rPr lang="en-GB" sz="1400" dirty="0" smtClean="0"/>
              <a:t>Vive, Oculus Rift, </a:t>
            </a:r>
            <a:r>
              <a:rPr lang="en-GB" sz="1400" dirty="0" err="1" smtClean="0"/>
              <a:t>etc</a:t>
            </a:r>
            <a:endParaRPr lang="en-GB" sz="1400" dirty="0"/>
          </a:p>
          <a:p>
            <a:r>
              <a:rPr lang="en-GB" sz="1400" dirty="0" smtClean="0"/>
              <a:t>GPS tracking</a:t>
            </a:r>
          </a:p>
          <a:p>
            <a:r>
              <a:rPr lang="en-GB" sz="1400" dirty="0" smtClean="0"/>
              <a:t>Networking – connect remote GV installations</a:t>
            </a:r>
          </a:p>
          <a:p>
            <a:r>
              <a:rPr lang="en-GB" sz="1400" dirty="0" smtClean="0"/>
              <a:t>Digitize on any object in the scene</a:t>
            </a:r>
          </a:p>
          <a:p>
            <a:r>
              <a:rPr lang="en-GB" sz="1400" dirty="0" smtClean="0"/>
              <a:t>Borehole visualisation improvements – BGS Groundhog link – import from database</a:t>
            </a:r>
          </a:p>
          <a:p>
            <a:r>
              <a:rPr lang="en-GB" sz="1400" dirty="0" smtClean="0"/>
              <a:t>Instant slope and aspect maps</a:t>
            </a:r>
          </a:p>
          <a:p>
            <a:r>
              <a:rPr lang="en-GB" sz="1400" dirty="0" smtClean="0"/>
              <a:t>Weather</a:t>
            </a:r>
          </a:p>
          <a:p>
            <a:r>
              <a:rPr lang="en-GB" sz="1400" dirty="0" smtClean="0"/>
              <a:t>Scripting with </a:t>
            </a:r>
            <a:r>
              <a:rPr lang="en-GB" sz="1400" dirty="0" smtClean="0"/>
              <a:t>LUA, C++, Python  </a:t>
            </a:r>
            <a:r>
              <a:rPr lang="en-GB" sz="1400" dirty="0" smtClean="0"/>
              <a:t>- create your own GV plugins</a:t>
            </a:r>
          </a:p>
          <a:p>
            <a:pPr lvl="1"/>
            <a:endParaRPr lang="en-GB" dirty="0" smtClean="0"/>
          </a:p>
        </p:txBody>
      </p:sp>
    </p:spTree>
    <p:extLst>
      <p:ext uri="{BB962C8B-B14F-4D97-AF65-F5344CB8AC3E}">
        <p14:creationId xmlns:p14="http://schemas.microsoft.com/office/powerpoint/2010/main" val="239277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1760" y="1347614"/>
            <a:ext cx="3744416" cy="2169825"/>
          </a:xfrm>
          <a:prstGeom prst="rect">
            <a:avLst/>
          </a:prstGeom>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GB" sz="1800" b="1" i="0" u="none" strike="noStrike" kern="1200" cap="none" spc="0" normalizeH="0" baseline="0" noProof="0" dirty="0" smtClean="0">
                <a:ln>
                  <a:noFill/>
                </a:ln>
                <a:solidFill>
                  <a:srgbClr val="000000"/>
                </a:solidFill>
                <a:effectLst/>
                <a:uLnTx/>
                <a:uFillTx/>
                <a:latin typeface="Arial"/>
              </a:rPr>
              <a:t>Introduction to BGS</a:t>
            </a:r>
          </a:p>
          <a:p>
            <a:pPr marL="0" marR="0" lvl="0" indent="0" defTabSz="914400" rtl="0" eaLnBrk="0" fontAlgn="base" latinLnBrk="0" hangingPunct="0">
              <a:lnSpc>
                <a:spcPct val="100000"/>
              </a:lnSpc>
              <a:spcBef>
                <a:spcPct val="0"/>
              </a:spcBef>
              <a:spcAft>
                <a:spcPct val="0"/>
              </a:spcAft>
              <a:buClrTx/>
              <a:buSzTx/>
              <a:buFontTx/>
              <a:buNone/>
              <a:tabLst/>
              <a:defRPr/>
            </a:pPr>
            <a:endParaRPr lang="en-GB" sz="1800" b="1" dirty="0">
              <a:solidFill>
                <a:srgbClr val="000000"/>
              </a:solidFill>
              <a:latin typeface="Arial"/>
            </a:endParaRPr>
          </a:p>
          <a:p>
            <a:pPr marL="0" marR="0" lvl="0" indent="0" defTabSz="914400" rtl="0" eaLnBrk="0" fontAlgn="base" latinLnBrk="0" hangingPunct="0">
              <a:lnSpc>
                <a:spcPct val="100000"/>
              </a:lnSpc>
              <a:spcBef>
                <a:spcPct val="0"/>
              </a:spcBef>
              <a:spcAft>
                <a:spcPct val="0"/>
              </a:spcAft>
              <a:buClrTx/>
              <a:buSzTx/>
              <a:buFontTx/>
              <a:buNone/>
              <a:tabLst/>
              <a:defRPr/>
            </a:pPr>
            <a:r>
              <a:rPr kumimoji="0" lang="en-GB" sz="1800" b="1" i="0" u="none" strike="noStrike" kern="1200" cap="none" spc="0" normalizeH="0" noProof="0" dirty="0" smtClean="0">
                <a:ln>
                  <a:noFill/>
                </a:ln>
                <a:solidFill>
                  <a:srgbClr val="000000"/>
                </a:solidFill>
                <a:effectLst/>
                <a:uLnTx/>
                <a:uFillTx/>
                <a:latin typeface="Arial"/>
              </a:rPr>
              <a:t>Virtual Reality at BGS</a:t>
            </a:r>
          </a:p>
          <a:p>
            <a:pPr marL="171450" marR="0" lvl="0" indent="-171450"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GB" sz="1800" b="1" i="0" u="none" strike="noStrike" kern="1200" cap="none" spc="0" normalizeH="0" baseline="0" noProof="0" dirty="0" smtClean="0">
              <a:ln>
                <a:noFill/>
              </a:ln>
              <a:solidFill>
                <a:srgbClr val="000000"/>
              </a:solidFill>
              <a:effectLst/>
              <a:uLnTx/>
              <a:uFillTx/>
              <a:latin typeface="Arial"/>
            </a:endParaRPr>
          </a:p>
          <a:p>
            <a:pPr lvl="0">
              <a:defRPr/>
            </a:pPr>
            <a:r>
              <a:rPr lang="en-GB" sz="1800" b="1" dirty="0" smtClean="0">
                <a:solidFill>
                  <a:srgbClr val="000000"/>
                </a:solidFill>
                <a:latin typeface="Arial"/>
              </a:rPr>
              <a:t>GeoVisionary</a:t>
            </a:r>
          </a:p>
          <a:p>
            <a:pPr lvl="0">
              <a:defRPr/>
            </a:pPr>
            <a:endParaRPr kumimoji="0" lang="en-GB" sz="1800" b="1" i="0" u="none" strike="noStrike" kern="1200" cap="none" spc="0" normalizeH="0" baseline="0" noProof="0" dirty="0">
              <a:ln>
                <a:noFill/>
              </a:ln>
              <a:solidFill>
                <a:srgbClr val="000000"/>
              </a:solidFill>
              <a:effectLst/>
              <a:uLnTx/>
              <a:uFillTx/>
              <a:latin typeface="Arial"/>
            </a:endParaRPr>
          </a:p>
          <a:p>
            <a:pPr lvl="0">
              <a:defRPr/>
            </a:pPr>
            <a:r>
              <a:rPr lang="en-GB" sz="1800" b="1" dirty="0" smtClean="0">
                <a:solidFill>
                  <a:srgbClr val="000000"/>
                </a:solidFill>
                <a:latin typeface="Arial"/>
              </a:rPr>
              <a:t>GeoVisionary demonstration</a:t>
            </a:r>
            <a:endParaRPr kumimoji="0" lang="en-GB" sz="1800" b="0" i="0" u="none" strike="noStrike" kern="1200" cap="none" spc="0" normalizeH="0" baseline="0" noProof="0" dirty="0">
              <a:ln>
                <a:noFill/>
              </a:ln>
              <a:solidFill>
                <a:srgbClr val="000000"/>
              </a:solidFill>
              <a:effectLst/>
              <a:uLnTx/>
              <a:uFillTx/>
              <a:latin typeface="Arial"/>
            </a:endParaRPr>
          </a:p>
          <a:p>
            <a:pPr marL="457200" marR="0" lvl="1" indent="0" algn="l" defTabSz="914400" rtl="0" eaLnBrk="0" fontAlgn="base" latinLnBrk="0" hangingPunct="0">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Rectangle 3"/>
          <p:cNvSpPr/>
          <p:nvPr/>
        </p:nvSpPr>
        <p:spPr>
          <a:xfrm>
            <a:off x="755576" y="195486"/>
            <a:ext cx="6858000" cy="584775"/>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GB" sz="3200" b="1" dirty="0" smtClean="0">
                <a:solidFill>
                  <a:srgbClr val="000000"/>
                </a:solidFill>
                <a:latin typeface="Arial"/>
              </a:rPr>
              <a:t>Overview</a:t>
            </a:r>
            <a:endParaRPr kumimoji="0" lang="en-GB" sz="2800" b="1"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33649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GeoVisionary - future</a:t>
            </a:r>
            <a:endParaRPr lang="en-GB" dirty="0"/>
          </a:p>
        </p:txBody>
      </p:sp>
      <p:sp>
        <p:nvSpPr>
          <p:cNvPr id="3" name="Content Placeholder 2"/>
          <p:cNvSpPr>
            <a:spLocks noGrp="1"/>
          </p:cNvSpPr>
          <p:nvPr>
            <p:ph idx="1"/>
          </p:nvPr>
        </p:nvSpPr>
        <p:spPr/>
        <p:txBody>
          <a:bodyPr/>
          <a:lstStyle/>
          <a:p>
            <a:r>
              <a:rPr lang="en-GB" dirty="0" smtClean="0"/>
              <a:t>GVCloud – SaaS</a:t>
            </a:r>
          </a:p>
          <a:p>
            <a:r>
              <a:rPr lang="en-GB" dirty="0" smtClean="0"/>
              <a:t>Mixed reality – Azure Spatial Anchors?</a:t>
            </a:r>
          </a:p>
          <a:p>
            <a:r>
              <a:rPr lang="en-GB" dirty="0" smtClean="0"/>
              <a:t>More with live data and </a:t>
            </a:r>
          </a:p>
          <a:p>
            <a:r>
              <a:rPr lang="en-GB" dirty="0" smtClean="0"/>
              <a:t>More empirical</a:t>
            </a:r>
          </a:p>
        </p:txBody>
      </p:sp>
    </p:spTree>
    <p:extLst>
      <p:ext uri="{BB962C8B-B14F-4D97-AF65-F5344CB8AC3E}">
        <p14:creationId xmlns:p14="http://schemas.microsoft.com/office/powerpoint/2010/main" val="31773550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0845" y="24016"/>
            <a:ext cx="9020403" cy="5119484"/>
          </a:xfrm>
        </p:spPr>
      </p:pic>
    </p:spTree>
    <p:extLst>
      <p:ext uri="{BB962C8B-B14F-4D97-AF65-F5344CB8AC3E}">
        <p14:creationId xmlns:p14="http://schemas.microsoft.com/office/powerpoint/2010/main" val="31155347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 Farringdon Station</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940181"/>
            <a:ext cx="6858000" cy="3263139"/>
          </a:xfrm>
          <a:prstGeom prst="rect">
            <a:avLst/>
          </a:prstGeom>
        </p:spPr>
      </p:pic>
      <p:sp>
        <p:nvSpPr>
          <p:cNvPr id="5" name="TextBox 4"/>
          <p:cNvSpPr txBox="1"/>
          <p:nvPr/>
        </p:nvSpPr>
        <p:spPr>
          <a:xfrm>
            <a:off x="1439653" y="4245936"/>
            <a:ext cx="5943425" cy="807913"/>
          </a:xfrm>
          <a:prstGeom prst="rect">
            <a:avLst/>
          </a:prstGeom>
          <a:noFill/>
        </p:spPr>
        <p:txBody>
          <a:bodyPr wrap="square" rtlCol="0">
            <a:spAutoFit/>
          </a:bodyPr>
          <a:lstStyle/>
          <a:p>
            <a:pPr algn="l"/>
            <a:r>
              <a:rPr lang="en-GB" sz="1200" dirty="0"/>
              <a:t>Aldiss, D.T.; Black, M.G.; Entwisle, D.C.; Page, D.P.; Terrington, R.L. 2012. </a:t>
            </a:r>
            <a:r>
              <a:rPr lang="en-GB" sz="1200" u="sng" dirty="0"/>
              <a:t>Benefits of a 3D geological model for major tunnelling works: an example from Farringdon, east-central London, UK</a:t>
            </a:r>
            <a:r>
              <a:rPr lang="en-GB" sz="1200" dirty="0"/>
              <a:t>. Quarterly Journal of Engineering Geology and Hydrogeology, 45 (4). 405-414</a:t>
            </a:r>
          </a:p>
          <a:p>
            <a:endParaRPr lang="en-GB" sz="1050" dirty="0"/>
          </a:p>
        </p:txBody>
      </p:sp>
    </p:spTree>
    <p:extLst>
      <p:ext uri="{BB962C8B-B14F-4D97-AF65-F5344CB8AC3E}">
        <p14:creationId xmlns:p14="http://schemas.microsoft.com/office/powerpoint/2010/main" val="25191999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Tree>
    <p:extLst>
      <p:ext uri="{BB962C8B-B14F-4D97-AF65-F5344CB8AC3E}">
        <p14:creationId xmlns:p14="http://schemas.microsoft.com/office/powerpoint/2010/main" val="3292084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0"/>
            <a:ext cx="9108503" cy="5143500"/>
          </a:xfrm>
          <a:prstGeom prst="rect">
            <a:avLst/>
          </a:prstGeom>
        </p:spPr>
      </p:pic>
    </p:spTree>
    <p:extLst>
      <p:ext uri="{BB962C8B-B14F-4D97-AF65-F5344CB8AC3E}">
        <p14:creationId xmlns:p14="http://schemas.microsoft.com/office/powerpoint/2010/main" val="34993056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9297"/>
            <a:ext cx="9144000" cy="4964906"/>
          </a:xfrm>
          <a:prstGeom prst="rect">
            <a:avLst/>
          </a:prstGeom>
        </p:spPr>
      </p:pic>
    </p:spTree>
    <p:extLst>
      <p:ext uri="{BB962C8B-B14F-4D97-AF65-F5344CB8AC3E}">
        <p14:creationId xmlns:p14="http://schemas.microsoft.com/office/powerpoint/2010/main" val="785015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5" y="0"/>
            <a:ext cx="8803476" cy="5217894"/>
          </a:xfrm>
          <a:prstGeom prst="rect">
            <a:avLst/>
          </a:prstGeom>
        </p:spPr>
      </p:pic>
    </p:spTree>
    <p:extLst>
      <p:ext uri="{BB962C8B-B14F-4D97-AF65-F5344CB8AC3E}">
        <p14:creationId xmlns:p14="http://schemas.microsoft.com/office/powerpoint/2010/main" val="1772552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42" y="1458"/>
            <a:ext cx="9316993" cy="5143499"/>
          </a:xfrm>
          <a:prstGeom prst="rect">
            <a:avLst/>
          </a:prstGeom>
        </p:spPr>
      </p:pic>
    </p:spTree>
    <p:extLst>
      <p:ext uri="{BB962C8B-B14F-4D97-AF65-F5344CB8AC3E}">
        <p14:creationId xmlns:p14="http://schemas.microsoft.com/office/powerpoint/2010/main" val="36836515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47926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1721049"/>
            <a:ext cx="3777679" cy="1021556"/>
          </a:xfrm>
        </p:spPr>
        <p:txBody>
          <a:bodyPr/>
          <a:lstStyle/>
          <a:p>
            <a:r>
              <a:rPr lang="en-GB" dirty="0" smtClean="0"/>
              <a:t>Thank you</a:t>
            </a:r>
            <a:r>
              <a:rPr lang="en-GB" dirty="0" smtClean="0">
                <a:sym typeface="Wingdings" panose="05000000000000000000" pitchFamily="2" charset="2"/>
              </a:rPr>
              <a:t></a:t>
            </a:r>
            <a:endParaRPr lang="en-GB" dirty="0"/>
          </a:p>
        </p:txBody>
      </p:sp>
      <p:sp>
        <p:nvSpPr>
          <p:cNvPr id="3" name="Text Placeholder 2"/>
          <p:cNvSpPr>
            <a:spLocks noGrp="1"/>
          </p:cNvSpPr>
          <p:nvPr>
            <p:ph type="body" idx="1"/>
          </p:nvPr>
        </p:nvSpPr>
        <p:spPr>
          <a:xfrm>
            <a:off x="2195736" y="3867894"/>
            <a:ext cx="4896545" cy="1125140"/>
          </a:xfrm>
        </p:spPr>
        <p:txBody>
          <a:bodyPr/>
          <a:lstStyle/>
          <a:p>
            <a:endParaRPr lang="en-GB" dirty="0"/>
          </a:p>
          <a:p>
            <a:r>
              <a:rPr lang="en-GB" dirty="0" smtClean="0"/>
              <a:t>GeoVisionary 3.1 demonstration…</a:t>
            </a:r>
          </a:p>
          <a:p>
            <a:endParaRPr lang="en-GB" dirty="0" smtClean="0"/>
          </a:p>
          <a:p>
            <a:endParaRPr lang="en-GB" dirty="0" smtClean="0"/>
          </a:p>
          <a:p>
            <a:endParaRPr lang="en-GB" dirty="0"/>
          </a:p>
          <a:p>
            <a:r>
              <a:rPr lang="en-GB" dirty="0" smtClean="0"/>
              <a:t>Bruce </a:t>
            </a:r>
            <a:r>
              <a:rPr lang="en-GB" dirty="0"/>
              <a:t>Napier – </a:t>
            </a:r>
            <a:r>
              <a:rPr lang="en-GB" dirty="0">
                <a:hlinkClick r:id="rId2"/>
              </a:rPr>
              <a:t>brn@bgs.ac.uk</a:t>
            </a:r>
            <a:endParaRPr lang="en-GB" dirty="0"/>
          </a:p>
          <a:p>
            <a:endParaRPr lang="en-GB" dirty="0"/>
          </a:p>
        </p:txBody>
      </p:sp>
    </p:spTree>
    <p:extLst>
      <p:ext uri="{BB962C8B-B14F-4D97-AF65-F5344CB8AC3E}">
        <p14:creationId xmlns:p14="http://schemas.microsoft.com/office/powerpoint/2010/main" val="1346445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BusinessSolutions\Presentations\625k_Bedrock.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901" b="97290" l="558" r="100000">
                        <a14:foregroundMark x1="66933" y1="89479" x2="66933" y2="89479"/>
                        <a14:foregroundMark x1="14041" y1="95131" x2="14041" y2="95131"/>
                        <a14:foregroundMark x1="23135" y1="56753" x2="23135" y2="56753"/>
                        <a14:foregroundMark x1="35341" y1="58086" x2="35341" y2="58086"/>
                        <a14:foregroundMark x1="19346" y1="23688" x2="19346" y2="23688"/>
                        <a14:foregroundMark x1="13402" y1="28345" x2="13402" y2="28345"/>
                        <a14:foregroundMark x1="12485" y1="29848" x2="12485" y2="29848"/>
                        <a14:foregroundMark x1="12166" y1="30504" x2="12166" y2="30504"/>
                        <a14:foregroundMark x1="9334" y1="34335" x2="9334" y2="34335"/>
                        <a14:foregroundMark x1="21540" y1="29848" x2="21540" y2="29848"/>
                        <a14:foregroundMark x1="17471" y1="37151" x2="17471" y2="37151"/>
                        <a14:foregroundMark x1="22497" y1="37807" x2="22497" y2="37807"/>
                        <a14:foregroundMark x1="22178" y1="44136" x2="22178" y2="44136"/>
                        <a14:foregroundMark x1="20622" y1="44136" x2="20622" y2="44136"/>
                        <a14:foregroundMark x1="18748" y1="44306" x2="18748" y2="44306"/>
                        <a14:foregroundMark x1="14360" y1="38315" x2="14360" y2="38315"/>
                        <a14:foregroundMark x1="19067" y1="29678" x2="19067" y2="29678"/>
                        <a14:foregroundMark x1="22178" y1="28683" x2="22178" y2="28683"/>
                        <a14:foregroundMark x1="21260" y1="29170" x2="21260" y2="29170"/>
                        <a14:foregroundMark x1="20622" y1="33827" x2="20622" y2="33827"/>
                        <a14:foregroundMark x1="49422" y1="16892" x2="49422" y2="16892"/>
                        <a14:foregroundMark x1="48185" y1="18544" x2="48185" y2="18544"/>
                        <a14:foregroundMark x1="55365" y1="14225" x2="55365" y2="14225"/>
                        <a14:foregroundMark x1="51615" y1="14056" x2="51615" y2="14056"/>
                        <a14:foregroundMark x1="51615" y1="18374" x2="51615" y2="18374"/>
                        <a14:backgroundMark x1="86358" y1="17379" x2="86358" y2="17379"/>
                      </a14:backgroundRemoval>
                    </a14:imgEffect>
                  </a14:imgLayer>
                </a14:imgProps>
              </a:ext>
            </a:extLst>
          </a:blip>
          <a:srcRect b="3831"/>
          <a:stretch/>
        </p:blipFill>
        <p:spPr bwMode="auto">
          <a:xfrm>
            <a:off x="1205002" y="63884"/>
            <a:ext cx="2772932" cy="5025306"/>
          </a:xfrm>
          <a:prstGeom prst="rect">
            <a:avLst/>
          </a:prstGeom>
          <a:ln>
            <a:noFill/>
          </a:ln>
          <a:effectLst>
            <a:outerShdw blurRad="292100" dist="139700" dir="2700000" algn="tl" rotWithShape="0">
              <a:srgbClr val="333333">
                <a:alpha val="65000"/>
              </a:srgbClr>
            </a:outerShdw>
          </a:effectLst>
        </p:spPr>
      </p:pic>
      <p:sp>
        <p:nvSpPr>
          <p:cNvPr id="5" name="Rectangle 3"/>
          <p:cNvSpPr txBox="1">
            <a:spLocks noChangeArrowheads="1"/>
          </p:cNvSpPr>
          <p:nvPr/>
        </p:nvSpPr>
        <p:spPr bwMode="auto">
          <a:xfrm>
            <a:off x="3599892" y="789553"/>
            <a:ext cx="4392216" cy="410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chemeClr val="tx1"/>
              </a:buClr>
              <a:buSzPct val="130000"/>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130000"/>
              <a:buChar char="•"/>
              <a:defRPr sz="2200">
                <a:solidFill>
                  <a:schemeClr val="tx1"/>
                </a:solidFill>
                <a:latin typeface="+mn-lt"/>
              </a:defRPr>
            </a:lvl2pPr>
            <a:lvl3pPr marL="1143000" indent="-228600" algn="l" rtl="0" eaLnBrk="1" fontAlgn="base" hangingPunct="1">
              <a:spcBef>
                <a:spcPct val="20000"/>
              </a:spcBef>
              <a:spcAft>
                <a:spcPct val="0"/>
              </a:spcAft>
              <a:buClr>
                <a:schemeClr val="tx1"/>
              </a:buClr>
              <a:buSzPct val="130000"/>
              <a:buChar char="•"/>
              <a:defRPr sz="2200">
                <a:solidFill>
                  <a:schemeClr val="tx1"/>
                </a:solidFill>
                <a:latin typeface="+mn-lt"/>
              </a:defRPr>
            </a:lvl3pPr>
            <a:lvl4pPr marL="1600200" indent="-228600" algn="l" rtl="0" eaLnBrk="1" fontAlgn="base" hangingPunct="1">
              <a:spcBef>
                <a:spcPct val="20000"/>
              </a:spcBef>
              <a:spcAft>
                <a:spcPct val="0"/>
              </a:spcAft>
              <a:buClr>
                <a:schemeClr val="tx1"/>
              </a:buClr>
              <a:buSzPct val="130000"/>
              <a:buChar char="•"/>
              <a:defRPr sz="2200">
                <a:solidFill>
                  <a:schemeClr val="tx1"/>
                </a:solidFill>
                <a:latin typeface="+mn-lt"/>
              </a:defRPr>
            </a:lvl4pPr>
            <a:lvl5pPr marL="2057400" indent="-228600" algn="l" rtl="0" eaLnBrk="1" fontAlgn="base" hangingPunct="1">
              <a:spcBef>
                <a:spcPct val="20000"/>
              </a:spcBef>
              <a:spcAft>
                <a:spcPct val="0"/>
              </a:spcAft>
              <a:buClr>
                <a:schemeClr val="tx1"/>
              </a:buClr>
              <a:buSzPct val="130000"/>
              <a:buChar char="•"/>
              <a:defRPr sz="2200">
                <a:solidFill>
                  <a:schemeClr val="tx1"/>
                </a:solidFill>
                <a:latin typeface="+mn-lt"/>
              </a:defRPr>
            </a:lvl5pPr>
            <a:lvl6pPr marL="2514600" indent="-228600" algn="l" rtl="0" eaLnBrk="1" fontAlgn="base" hangingPunct="1">
              <a:spcBef>
                <a:spcPct val="20000"/>
              </a:spcBef>
              <a:spcAft>
                <a:spcPct val="0"/>
              </a:spcAft>
              <a:buClr>
                <a:schemeClr val="tx1"/>
              </a:buClr>
              <a:buSzPct val="130000"/>
              <a:buChar char="•"/>
              <a:defRPr sz="2200">
                <a:solidFill>
                  <a:schemeClr val="tx1"/>
                </a:solidFill>
                <a:latin typeface="+mn-lt"/>
              </a:defRPr>
            </a:lvl6pPr>
            <a:lvl7pPr marL="2971800" indent="-228600" algn="l" rtl="0" eaLnBrk="1" fontAlgn="base" hangingPunct="1">
              <a:spcBef>
                <a:spcPct val="20000"/>
              </a:spcBef>
              <a:spcAft>
                <a:spcPct val="0"/>
              </a:spcAft>
              <a:buClr>
                <a:schemeClr val="tx1"/>
              </a:buClr>
              <a:buSzPct val="130000"/>
              <a:buChar char="•"/>
              <a:defRPr sz="2200">
                <a:solidFill>
                  <a:schemeClr val="tx1"/>
                </a:solidFill>
                <a:latin typeface="+mn-lt"/>
              </a:defRPr>
            </a:lvl7pPr>
            <a:lvl8pPr marL="3429000" indent="-228600" algn="l" rtl="0" eaLnBrk="1" fontAlgn="base" hangingPunct="1">
              <a:spcBef>
                <a:spcPct val="20000"/>
              </a:spcBef>
              <a:spcAft>
                <a:spcPct val="0"/>
              </a:spcAft>
              <a:buClr>
                <a:schemeClr val="tx1"/>
              </a:buClr>
              <a:buSzPct val="130000"/>
              <a:buChar char="•"/>
              <a:defRPr sz="2200">
                <a:solidFill>
                  <a:schemeClr val="tx1"/>
                </a:solidFill>
                <a:latin typeface="+mn-lt"/>
              </a:defRPr>
            </a:lvl8pPr>
            <a:lvl9pPr marL="3886200" indent="-228600" algn="l" rtl="0" eaLnBrk="1" fontAlgn="base" hangingPunct="1">
              <a:spcBef>
                <a:spcPct val="20000"/>
              </a:spcBef>
              <a:spcAft>
                <a:spcPct val="0"/>
              </a:spcAft>
              <a:buClr>
                <a:schemeClr val="tx1"/>
              </a:buClr>
              <a:buSzPct val="130000"/>
              <a:buChar char="•"/>
              <a:defRPr sz="2200">
                <a:solidFill>
                  <a:schemeClr val="tx1"/>
                </a:solidFill>
                <a:latin typeface="+mn-lt"/>
              </a:defRPr>
            </a:lvl9pPr>
          </a:lstStyle>
          <a:p>
            <a:pPr lvl="1" algn="ctr">
              <a:lnSpc>
                <a:spcPct val="80000"/>
              </a:lnSpc>
              <a:buFontTx/>
              <a:buNone/>
            </a:pPr>
            <a:endParaRPr lang="en-GB" sz="1800" kern="0" dirty="0"/>
          </a:p>
          <a:p>
            <a:pPr lvl="1">
              <a:lnSpc>
                <a:spcPct val="80000"/>
              </a:lnSpc>
              <a:spcBef>
                <a:spcPct val="0"/>
              </a:spcBef>
              <a:spcAft>
                <a:spcPts val="900"/>
              </a:spcAft>
            </a:pPr>
            <a:r>
              <a:rPr lang="en-GB" sz="1800" kern="0" dirty="0">
                <a:cs typeface="Calibri" pitchFamily="34" charset="0"/>
              </a:rPr>
              <a:t>National geological survey founded in 1835</a:t>
            </a:r>
          </a:p>
          <a:p>
            <a:pPr lvl="1">
              <a:lnSpc>
                <a:spcPct val="80000"/>
              </a:lnSpc>
              <a:spcBef>
                <a:spcPct val="0"/>
              </a:spcBef>
              <a:spcAft>
                <a:spcPts val="900"/>
              </a:spcAft>
            </a:pPr>
            <a:r>
              <a:rPr lang="en-GB" sz="1800" kern="0" dirty="0">
                <a:cs typeface="Calibri" pitchFamily="34" charset="0"/>
              </a:rPr>
              <a:t>UK custodian of geoscientific information</a:t>
            </a:r>
          </a:p>
          <a:p>
            <a:pPr lvl="1">
              <a:lnSpc>
                <a:spcPct val="80000"/>
              </a:lnSpc>
              <a:spcBef>
                <a:spcPct val="0"/>
              </a:spcBef>
              <a:spcAft>
                <a:spcPts val="900"/>
              </a:spcAft>
            </a:pPr>
            <a:r>
              <a:rPr lang="en-GB" sz="1800" kern="0" dirty="0">
                <a:cs typeface="Calibri" pitchFamily="34" charset="0"/>
              </a:rPr>
              <a:t>Independent </a:t>
            </a:r>
          </a:p>
          <a:p>
            <a:pPr lvl="1">
              <a:lnSpc>
                <a:spcPct val="80000"/>
              </a:lnSpc>
              <a:spcBef>
                <a:spcPct val="0"/>
              </a:spcBef>
              <a:spcAft>
                <a:spcPts val="900"/>
              </a:spcAft>
            </a:pPr>
            <a:r>
              <a:rPr lang="en-GB" sz="1800" kern="0" dirty="0">
                <a:cs typeface="Calibri" pitchFamily="34" charset="0"/>
              </a:rPr>
              <a:t>600 staff</a:t>
            </a:r>
          </a:p>
          <a:p>
            <a:pPr lvl="1">
              <a:lnSpc>
                <a:spcPct val="80000"/>
              </a:lnSpc>
              <a:spcBef>
                <a:spcPct val="0"/>
              </a:spcBef>
              <a:spcAft>
                <a:spcPts val="900"/>
              </a:spcAft>
            </a:pPr>
            <a:r>
              <a:rPr lang="en-GB" sz="1800" kern="0" dirty="0">
                <a:cs typeface="Calibri" pitchFamily="34" charset="0"/>
              </a:rPr>
              <a:t>Part of </a:t>
            </a:r>
            <a:r>
              <a:rPr lang="en-GB" sz="1800" kern="0" dirty="0" smtClean="0">
                <a:cs typeface="Calibri" pitchFamily="34" charset="0"/>
              </a:rPr>
              <a:t>UKRI, a not-for-profit public </a:t>
            </a:r>
            <a:r>
              <a:rPr lang="en-GB" sz="1800" kern="0" dirty="0">
                <a:cs typeface="Calibri" pitchFamily="34" charset="0"/>
              </a:rPr>
              <a:t>sector research </a:t>
            </a:r>
            <a:r>
              <a:rPr lang="en-GB" sz="1800" kern="0" dirty="0" smtClean="0">
                <a:cs typeface="Calibri" pitchFamily="34" charset="0"/>
              </a:rPr>
              <a:t>establishment</a:t>
            </a:r>
            <a:endParaRPr lang="en-GB" sz="1800" kern="0" dirty="0">
              <a:cs typeface="Calibri" pitchFamily="34" charset="0"/>
            </a:endParaRPr>
          </a:p>
          <a:p>
            <a:pPr lvl="1">
              <a:lnSpc>
                <a:spcPct val="80000"/>
              </a:lnSpc>
              <a:spcBef>
                <a:spcPct val="0"/>
              </a:spcBef>
              <a:spcAft>
                <a:spcPts val="900"/>
              </a:spcAft>
            </a:pPr>
            <a:r>
              <a:rPr lang="en-GB" sz="1800" kern="0" dirty="0">
                <a:cs typeface="Calibri" pitchFamily="34" charset="0"/>
              </a:rPr>
              <a:t>Funded by Government &amp;  external income</a:t>
            </a:r>
          </a:p>
          <a:p>
            <a:pPr lvl="1">
              <a:lnSpc>
                <a:spcPct val="80000"/>
              </a:lnSpc>
              <a:spcBef>
                <a:spcPct val="0"/>
              </a:spcBef>
              <a:spcAft>
                <a:spcPts val="900"/>
              </a:spcAft>
            </a:pPr>
            <a:r>
              <a:rPr lang="en-GB" sz="1800" kern="0" dirty="0">
                <a:cs typeface="Calibri" pitchFamily="34" charset="0"/>
              </a:rPr>
              <a:t>Offices at Keyworth, Wallingford, Edinburgh &amp; Cardiff</a:t>
            </a:r>
          </a:p>
          <a:p>
            <a:pPr lvl="1">
              <a:lnSpc>
                <a:spcPct val="80000"/>
              </a:lnSpc>
              <a:spcBef>
                <a:spcPct val="0"/>
              </a:spcBef>
            </a:pPr>
            <a:endParaRPr lang="en-GB" sz="2100" b="1" kern="0" dirty="0">
              <a:cs typeface="Calibri" pitchFamily="34" charset="0"/>
            </a:endParaRPr>
          </a:p>
          <a:p>
            <a:pPr lvl="1">
              <a:lnSpc>
                <a:spcPct val="80000"/>
              </a:lnSpc>
              <a:spcBef>
                <a:spcPct val="0"/>
              </a:spcBef>
            </a:pPr>
            <a:endParaRPr lang="en-GB" sz="2100" b="1" kern="0" dirty="0">
              <a:cs typeface="Calibri" pitchFamily="34" charset="0"/>
            </a:endParaRPr>
          </a:p>
        </p:txBody>
      </p:sp>
      <p:sp>
        <p:nvSpPr>
          <p:cNvPr id="6" name="Rectangle 5"/>
          <p:cNvSpPr txBox="1">
            <a:spLocks noChangeArrowheads="1"/>
          </p:cNvSpPr>
          <p:nvPr/>
        </p:nvSpPr>
        <p:spPr bwMode="auto">
          <a:xfrm>
            <a:off x="1143000" y="0"/>
            <a:ext cx="6858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4000">
                <a:solidFill>
                  <a:schemeClr val="tx1"/>
                </a:solidFill>
                <a:latin typeface="+mj-lt"/>
                <a:ea typeface="+mj-ea"/>
                <a:cs typeface="+mj-cs"/>
              </a:defRPr>
            </a:lvl1pPr>
            <a:lvl2pPr algn="l" rtl="0" eaLnBrk="1" fontAlgn="base" hangingPunct="1">
              <a:spcBef>
                <a:spcPct val="0"/>
              </a:spcBef>
              <a:spcAft>
                <a:spcPct val="0"/>
              </a:spcAft>
              <a:defRPr sz="4000">
                <a:solidFill>
                  <a:schemeClr val="tx1"/>
                </a:solidFill>
                <a:latin typeface="Arial" charset="0"/>
              </a:defRPr>
            </a:lvl2pPr>
            <a:lvl3pPr algn="l" rtl="0" eaLnBrk="1" fontAlgn="base" hangingPunct="1">
              <a:spcBef>
                <a:spcPct val="0"/>
              </a:spcBef>
              <a:spcAft>
                <a:spcPct val="0"/>
              </a:spcAft>
              <a:defRPr sz="4000">
                <a:solidFill>
                  <a:schemeClr val="tx1"/>
                </a:solidFill>
                <a:latin typeface="Arial" charset="0"/>
              </a:defRPr>
            </a:lvl3pPr>
            <a:lvl4pPr algn="l" rtl="0" eaLnBrk="1" fontAlgn="base" hangingPunct="1">
              <a:spcBef>
                <a:spcPct val="0"/>
              </a:spcBef>
              <a:spcAft>
                <a:spcPct val="0"/>
              </a:spcAft>
              <a:defRPr sz="4000">
                <a:solidFill>
                  <a:schemeClr val="tx1"/>
                </a:solidFill>
                <a:latin typeface="Arial" charset="0"/>
              </a:defRPr>
            </a:lvl4pPr>
            <a:lvl5pPr algn="l" rtl="0" eaLnBrk="1" fontAlgn="base" hangingPunct="1">
              <a:spcBef>
                <a:spcPct val="0"/>
              </a:spcBef>
              <a:spcAft>
                <a:spcPct val="0"/>
              </a:spcAft>
              <a:defRPr sz="4000">
                <a:solidFill>
                  <a:schemeClr val="tx1"/>
                </a:solidFill>
                <a:latin typeface="Arial" charset="0"/>
              </a:defRPr>
            </a:lvl5pPr>
            <a:lvl6pPr marL="457200" algn="l" rtl="0" eaLnBrk="1" fontAlgn="base" hangingPunct="1">
              <a:spcBef>
                <a:spcPct val="0"/>
              </a:spcBef>
              <a:spcAft>
                <a:spcPct val="0"/>
              </a:spcAft>
              <a:defRPr sz="4000">
                <a:solidFill>
                  <a:schemeClr val="tx1"/>
                </a:solidFill>
                <a:latin typeface="Arial" charset="0"/>
              </a:defRPr>
            </a:lvl6pPr>
            <a:lvl7pPr marL="914400" algn="l" rtl="0" eaLnBrk="1" fontAlgn="base" hangingPunct="1">
              <a:spcBef>
                <a:spcPct val="0"/>
              </a:spcBef>
              <a:spcAft>
                <a:spcPct val="0"/>
              </a:spcAft>
              <a:defRPr sz="4000">
                <a:solidFill>
                  <a:schemeClr val="tx1"/>
                </a:solidFill>
                <a:latin typeface="Arial" charset="0"/>
              </a:defRPr>
            </a:lvl7pPr>
            <a:lvl8pPr marL="1371600" algn="l" rtl="0" eaLnBrk="1" fontAlgn="base" hangingPunct="1">
              <a:spcBef>
                <a:spcPct val="0"/>
              </a:spcBef>
              <a:spcAft>
                <a:spcPct val="0"/>
              </a:spcAft>
              <a:defRPr sz="4000">
                <a:solidFill>
                  <a:schemeClr val="tx1"/>
                </a:solidFill>
                <a:latin typeface="Arial" charset="0"/>
              </a:defRPr>
            </a:lvl8pPr>
            <a:lvl9pPr marL="1828800" algn="l" rtl="0" eaLnBrk="1" fontAlgn="base" hangingPunct="1">
              <a:spcBef>
                <a:spcPct val="0"/>
              </a:spcBef>
              <a:spcAft>
                <a:spcPct val="0"/>
              </a:spcAft>
              <a:defRPr sz="4000">
                <a:solidFill>
                  <a:schemeClr val="tx1"/>
                </a:solidFill>
                <a:latin typeface="Arial" charset="0"/>
              </a:defRPr>
            </a:lvl9pPr>
          </a:lstStyle>
          <a:p>
            <a:r>
              <a:rPr lang="en-GB" sz="2700" kern="0" dirty="0">
                <a:latin typeface="+mn-lt"/>
                <a:cs typeface="Calibri" pitchFamily="34" charset="0"/>
              </a:rPr>
              <a:t>British Geological Survey</a:t>
            </a:r>
          </a:p>
        </p:txBody>
      </p:sp>
    </p:spTree>
    <p:extLst>
      <p:ext uri="{BB962C8B-B14F-4D97-AF65-F5344CB8AC3E}">
        <p14:creationId xmlns:p14="http://schemas.microsoft.com/office/powerpoint/2010/main" val="1868592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701" y="33468"/>
            <a:ext cx="5832257" cy="857250"/>
          </a:xfrm>
        </p:spPr>
        <p:txBody>
          <a:bodyPr/>
          <a:lstStyle/>
          <a:p>
            <a:pPr algn="ctr"/>
            <a:r>
              <a:rPr lang="en-GB" dirty="0" smtClean="0"/>
              <a:t>BGS VFR Workflow</a:t>
            </a:r>
            <a:endParaRPr lang="en-GB" dirty="0"/>
          </a:p>
        </p:txBody>
      </p:sp>
      <p:pic>
        <p:nvPicPr>
          <p:cNvPr id="4" name="Picture 3"/>
          <p:cNvPicPr>
            <a:picLocks noChangeAspect="1"/>
          </p:cNvPicPr>
          <p:nvPr/>
        </p:nvPicPr>
        <p:blipFill>
          <a:blip r:embed="rId2"/>
          <a:stretch>
            <a:fillRect/>
          </a:stretch>
        </p:blipFill>
        <p:spPr>
          <a:xfrm>
            <a:off x="1439653" y="789552"/>
            <a:ext cx="6135290" cy="3898187"/>
          </a:xfrm>
          <a:prstGeom prst="rect">
            <a:avLst/>
          </a:prstGeom>
        </p:spPr>
      </p:pic>
    </p:spTree>
    <p:extLst>
      <p:ext uri="{BB962C8B-B14F-4D97-AF65-F5344CB8AC3E}">
        <p14:creationId xmlns:p14="http://schemas.microsoft.com/office/powerpoint/2010/main" val="32168134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GeoVisionary Training </a:t>
            </a:r>
            <a:r>
              <a:rPr lang="en-GB" b="1" dirty="0" smtClean="0"/>
              <a:t>Course</a:t>
            </a:r>
            <a:endParaRPr lang="en-GB" dirty="0"/>
          </a:p>
        </p:txBody>
      </p:sp>
      <p:pic>
        <p:nvPicPr>
          <p:cNvPr id="4" name="Content Placeholder 3"/>
          <p:cNvPicPr>
            <a:picLocks noGrp="1" noChangeAspect="1"/>
          </p:cNvPicPr>
          <p:nvPr>
            <p:ph idx="1"/>
          </p:nvPr>
        </p:nvPicPr>
        <p:blipFill>
          <a:blip r:embed="rId3"/>
          <a:stretch>
            <a:fillRect/>
          </a:stretch>
        </p:blipFill>
        <p:spPr>
          <a:xfrm>
            <a:off x="2849294" y="1593950"/>
            <a:ext cx="3445413" cy="2586812"/>
          </a:xfrm>
          <a:prstGeom prst="rect">
            <a:avLst/>
          </a:prstGeom>
        </p:spPr>
      </p:pic>
    </p:spTree>
    <p:extLst>
      <p:ext uri="{BB962C8B-B14F-4D97-AF65-F5344CB8AC3E}">
        <p14:creationId xmlns:p14="http://schemas.microsoft.com/office/powerpoint/2010/main" val="2300656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Example Data Integration </a:t>
            </a:r>
            <a:r>
              <a:rPr lang="en-GB" b="1" dirty="0"/>
              <a:t>in </a:t>
            </a:r>
            <a:r>
              <a:rPr lang="en-GB" b="1" dirty="0" smtClean="0"/>
              <a:t>GeoVisionary</a:t>
            </a:r>
            <a:endParaRPr lang="en-GB" dirty="0"/>
          </a:p>
        </p:txBody>
      </p:sp>
      <p:sp>
        <p:nvSpPr>
          <p:cNvPr id="3" name="Content Placeholder 2"/>
          <p:cNvSpPr>
            <a:spLocks noGrp="1"/>
          </p:cNvSpPr>
          <p:nvPr>
            <p:ph idx="1"/>
          </p:nvPr>
        </p:nvSpPr>
        <p:spPr>
          <a:xfrm>
            <a:off x="1614488" y="1524680"/>
            <a:ext cx="5915025" cy="2862051"/>
          </a:xfrm>
        </p:spPr>
        <p:txBody>
          <a:bodyPr>
            <a:normAutofit fontScale="70000" lnSpcReduction="20000"/>
          </a:bodyPr>
          <a:lstStyle/>
          <a:p>
            <a:pPr lvl="0"/>
            <a:r>
              <a:rPr lang="en-GB" b="1" dirty="0" smtClean="0"/>
              <a:t>Earth Observation DATA</a:t>
            </a:r>
          </a:p>
          <a:p>
            <a:pPr lvl="1"/>
            <a:r>
              <a:rPr lang="en-GB" dirty="0" smtClean="0"/>
              <a:t>1m </a:t>
            </a:r>
            <a:r>
              <a:rPr lang="en-GB" dirty="0"/>
              <a:t>Elevation model </a:t>
            </a:r>
            <a:r>
              <a:rPr lang="en-GB" dirty="0" smtClean="0"/>
              <a:t>10m </a:t>
            </a:r>
            <a:r>
              <a:rPr lang="en-GB" dirty="0"/>
              <a:t>elevation model </a:t>
            </a:r>
            <a:r>
              <a:rPr lang="en-GB" dirty="0" smtClean="0"/>
              <a:t>30m </a:t>
            </a:r>
            <a:r>
              <a:rPr lang="en-GB" dirty="0"/>
              <a:t>SRTM elevation model</a:t>
            </a:r>
          </a:p>
          <a:p>
            <a:pPr lvl="1"/>
            <a:r>
              <a:rPr lang="en-GB" dirty="0"/>
              <a:t>World View satellite data </a:t>
            </a:r>
            <a:endParaRPr lang="en-GB" dirty="0" smtClean="0"/>
          </a:p>
          <a:p>
            <a:pPr lvl="1"/>
            <a:r>
              <a:rPr lang="en-GB" dirty="0" err="1" smtClean="0"/>
              <a:t>Quickbird</a:t>
            </a:r>
            <a:endParaRPr lang="en-GB" dirty="0"/>
          </a:p>
          <a:p>
            <a:pPr lvl="1"/>
            <a:r>
              <a:rPr lang="en-GB" dirty="0" err="1"/>
              <a:t>GeoEye</a:t>
            </a:r>
            <a:endParaRPr lang="en-GB" dirty="0"/>
          </a:p>
          <a:p>
            <a:pPr lvl="1"/>
            <a:r>
              <a:rPr lang="en-GB" dirty="0"/>
              <a:t>Sentinel-2</a:t>
            </a:r>
          </a:p>
          <a:p>
            <a:pPr lvl="1"/>
            <a:r>
              <a:rPr lang="en-GB" dirty="0"/>
              <a:t>Landsat 7 and </a:t>
            </a:r>
            <a:r>
              <a:rPr lang="en-GB" dirty="0" smtClean="0"/>
              <a:t>8</a:t>
            </a:r>
          </a:p>
          <a:p>
            <a:pPr lvl="1"/>
            <a:endParaRPr lang="en-GB" dirty="0"/>
          </a:p>
          <a:p>
            <a:r>
              <a:rPr lang="en-GB" b="1" dirty="0" smtClean="0"/>
              <a:t>Geological </a:t>
            </a:r>
            <a:r>
              <a:rPr lang="en-GB" b="1" dirty="0"/>
              <a:t>Data:</a:t>
            </a:r>
            <a:endParaRPr lang="en-GB" dirty="0"/>
          </a:p>
          <a:p>
            <a:pPr lvl="1"/>
            <a:r>
              <a:rPr lang="en-GB" dirty="0"/>
              <a:t>ESRI shapefiles for the following geological map </a:t>
            </a:r>
            <a:r>
              <a:rPr lang="en-GB" dirty="0" smtClean="0"/>
              <a:t>sheets</a:t>
            </a:r>
          </a:p>
          <a:p>
            <a:pPr lvl="1"/>
            <a:r>
              <a:rPr lang="en-GB" dirty="0" smtClean="0"/>
              <a:t>Existing model data (drift thickness models etc)</a:t>
            </a:r>
            <a:endParaRPr lang="en-GB" dirty="0"/>
          </a:p>
          <a:p>
            <a:endParaRPr lang="en-GB" dirty="0"/>
          </a:p>
        </p:txBody>
      </p:sp>
    </p:spTree>
    <p:extLst>
      <p:ext uri="{BB962C8B-B14F-4D97-AF65-F5344CB8AC3E}">
        <p14:creationId xmlns:p14="http://schemas.microsoft.com/office/powerpoint/2010/main" val="20708710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Pre-field </a:t>
            </a:r>
            <a:r>
              <a:rPr lang="en-GB" dirty="0" smtClean="0"/>
              <a:t>Interpretation </a:t>
            </a:r>
            <a:endParaRPr lang="en-GB" dirty="0"/>
          </a:p>
        </p:txBody>
      </p:sp>
      <p:pic>
        <p:nvPicPr>
          <p:cNvPr id="4" name="Content Placeholder 3" descr="F:\ChileMappingSupport\Data\Field Photos\image.jp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57312" y="1593950"/>
            <a:ext cx="3214688" cy="2410431"/>
          </a:xfrm>
          <a:prstGeom prst="rect">
            <a:avLst/>
          </a:prstGeom>
          <a:noFill/>
          <a:ln>
            <a:noFill/>
          </a:ln>
        </p:spPr>
      </p:pic>
      <p:pic>
        <p:nvPicPr>
          <p:cNvPr id="5" name="Picture 4"/>
          <p:cNvPicPr/>
          <p:nvPr/>
        </p:nvPicPr>
        <p:blipFill>
          <a:blip r:embed="rId4" cstate="print"/>
          <a:srcRect/>
          <a:stretch>
            <a:fillRect/>
          </a:stretch>
        </p:blipFill>
        <p:spPr bwMode="auto">
          <a:xfrm>
            <a:off x="4687237" y="1593950"/>
            <a:ext cx="3223975" cy="1672352"/>
          </a:xfrm>
          <a:prstGeom prst="rect">
            <a:avLst/>
          </a:prstGeom>
          <a:noFill/>
          <a:ln w="9525">
            <a:noFill/>
            <a:miter lim="800000"/>
            <a:headEnd/>
            <a:tailEnd/>
          </a:ln>
        </p:spPr>
      </p:pic>
    </p:spTree>
    <p:extLst>
      <p:ext uri="{BB962C8B-B14F-4D97-AF65-F5344CB8AC3E}">
        <p14:creationId xmlns:p14="http://schemas.microsoft.com/office/powerpoint/2010/main" val="17797148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86966" y="799123"/>
            <a:ext cx="5400675" cy="642938"/>
          </a:xfrm>
        </p:spPr>
        <p:txBody>
          <a:bodyPr/>
          <a:lstStyle/>
          <a:p>
            <a:r>
              <a:rPr lang="en-GB" dirty="0" smtClean="0"/>
              <a:t>Field Verification</a:t>
            </a:r>
            <a:endParaRPr lang="en-GB" dirty="0"/>
          </a:p>
        </p:txBody>
      </p:sp>
      <p:sp>
        <p:nvSpPr>
          <p:cNvPr id="8" name="TextBox 7"/>
          <p:cNvSpPr txBox="1"/>
          <p:nvPr/>
        </p:nvSpPr>
        <p:spPr>
          <a:xfrm>
            <a:off x="1440729" y="1560910"/>
            <a:ext cx="5917733" cy="2793072"/>
          </a:xfrm>
          <a:prstGeom prst="rect">
            <a:avLst/>
          </a:prstGeom>
          <a:noFill/>
        </p:spPr>
        <p:txBody>
          <a:bodyPr wrap="square" rtlCol="0">
            <a:spAutoFit/>
          </a:bodyPr>
          <a:lstStyle/>
          <a:p>
            <a:pPr algn="l"/>
            <a:r>
              <a:rPr lang="en-GB" sz="1350" dirty="0"/>
              <a:t>Visit the identified check points:</a:t>
            </a:r>
          </a:p>
          <a:p>
            <a:pPr marL="160735" indent="-160735" algn="l">
              <a:buFont typeface="Arial" panose="020B0604020202020204" pitchFamily="34" charset="0"/>
              <a:buChar char="•"/>
            </a:pPr>
            <a:r>
              <a:rPr lang="en-GB" sz="1350" dirty="0"/>
              <a:t>Field observations were recorded in SIGMA as a Field Observation Points (FOP) </a:t>
            </a:r>
          </a:p>
          <a:p>
            <a:pPr marL="160735" indent="-160735" algn="l">
              <a:buFont typeface="Arial" panose="020B0604020202020204" pitchFamily="34" charset="0"/>
              <a:buChar char="•"/>
            </a:pPr>
            <a:endParaRPr lang="en-GB" sz="1350" dirty="0"/>
          </a:p>
          <a:p>
            <a:pPr marL="160735" indent="-160735" algn="l">
              <a:buFont typeface="Arial" panose="020B0604020202020204" pitchFamily="34" charset="0"/>
              <a:buChar char="•"/>
            </a:pPr>
            <a:r>
              <a:rPr lang="en-GB" sz="1350" dirty="0"/>
              <a:t>The information typically recorded into a FOP was:</a:t>
            </a:r>
          </a:p>
          <a:p>
            <a:pPr marL="417910" lvl="1" indent="-160735" algn="l">
              <a:buFont typeface="Arial" panose="020B0604020202020204" pitchFamily="34" charset="0"/>
              <a:buChar char="•"/>
            </a:pPr>
            <a:r>
              <a:rPr lang="en-GB" sz="1350" dirty="0"/>
              <a:t>Lithological interpretation</a:t>
            </a:r>
          </a:p>
          <a:p>
            <a:pPr marL="417910" lvl="1" indent="-160735" algn="l">
              <a:buFont typeface="Arial" panose="020B0604020202020204" pitchFamily="34" charset="0"/>
              <a:buChar char="•"/>
            </a:pPr>
            <a:r>
              <a:rPr lang="en-GB" sz="1350" dirty="0"/>
              <a:t>Comments</a:t>
            </a:r>
          </a:p>
          <a:p>
            <a:pPr marL="417910" lvl="1" indent="-160735" algn="l">
              <a:buFont typeface="Arial" panose="020B0604020202020204" pitchFamily="34" charset="0"/>
              <a:buChar char="•"/>
            </a:pPr>
            <a:r>
              <a:rPr lang="en-GB" sz="1350" dirty="0"/>
              <a:t>Structural measurements</a:t>
            </a:r>
          </a:p>
          <a:p>
            <a:pPr marL="417910" lvl="1" indent="-160735" algn="l">
              <a:buFont typeface="Arial" panose="020B0604020202020204" pitchFamily="34" charset="0"/>
              <a:buChar char="•"/>
            </a:pPr>
            <a:r>
              <a:rPr lang="en-GB" sz="1350" dirty="0"/>
              <a:t>Sketches and photographs</a:t>
            </a:r>
          </a:p>
          <a:p>
            <a:pPr marL="417910" lvl="1" indent="-160735" algn="l">
              <a:buFont typeface="Arial" panose="020B0604020202020204" pitchFamily="34" charset="0"/>
              <a:buChar char="•"/>
            </a:pPr>
            <a:r>
              <a:rPr lang="en-GB" sz="1350" dirty="0"/>
              <a:t>Logs</a:t>
            </a:r>
          </a:p>
          <a:p>
            <a:pPr marL="417910" lvl="1" indent="-160735" algn="l">
              <a:buFont typeface="Arial" panose="020B0604020202020204" pitchFamily="34" charset="0"/>
              <a:buChar char="•"/>
            </a:pPr>
            <a:endParaRPr lang="en-GB" sz="1350" dirty="0"/>
          </a:p>
          <a:p>
            <a:pPr marL="160735" indent="-160735" algn="l">
              <a:buFont typeface="Arial" panose="020B0604020202020204" pitchFamily="34" charset="0"/>
              <a:buChar char="•"/>
            </a:pPr>
            <a:r>
              <a:rPr lang="en-GB" sz="1350" dirty="0"/>
              <a:t>Any changes to the interpretation carried out in GeoVisionary before the field work were recorded in the Ground Truth Log.</a:t>
            </a:r>
          </a:p>
          <a:p>
            <a:endParaRPr lang="en-GB" sz="1350" dirty="0"/>
          </a:p>
        </p:txBody>
      </p:sp>
    </p:spTree>
    <p:extLst>
      <p:ext uri="{BB962C8B-B14F-4D97-AF65-F5344CB8AC3E}">
        <p14:creationId xmlns:p14="http://schemas.microsoft.com/office/powerpoint/2010/main" val="4011329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Field </a:t>
            </a:r>
            <a:r>
              <a:rPr lang="en-GB" b="1" dirty="0" smtClean="0"/>
              <a:t>Verification</a:t>
            </a:r>
            <a:endParaRPr lang="en-GB" dirty="0"/>
          </a:p>
        </p:txBody>
      </p:sp>
      <p:pic>
        <p:nvPicPr>
          <p:cNvPr id="4" name="Picture 3" descr="E:\Chile\photos\image.jpg"/>
          <p:cNvPicPr/>
          <p:nvPr/>
        </p:nvPicPr>
        <p:blipFill rotWithShape="1">
          <a:blip r:embed="rId3" cstate="print">
            <a:extLst>
              <a:ext uri="{28A0092B-C50C-407E-A947-70E740481C1C}">
                <a14:useLocalDpi xmlns:a14="http://schemas.microsoft.com/office/drawing/2010/main" val="0"/>
              </a:ext>
            </a:extLst>
          </a:blip>
          <a:srcRect l="15329" r="14455"/>
          <a:stretch/>
        </p:blipFill>
        <p:spPr bwMode="auto">
          <a:xfrm>
            <a:off x="1252207" y="1449292"/>
            <a:ext cx="1875527" cy="1913695"/>
          </a:xfrm>
          <a:prstGeom prst="rect">
            <a:avLst/>
          </a:prstGeom>
          <a:noFill/>
          <a:ln>
            <a:noFill/>
          </a:ln>
          <a:extLst>
            <a:ext uri="{53640926-AAD7-44D8-BBD7-CCE9431645EC}">
              <a14:shadowObscured xmlns:a14="http://schemas.microsoft.com/office/drawing/2010/main"/>
            </a:ext>
          </a:extLst>
        </p:spPr>
      </p:pic>
      <p:pic>
        <p:nvPicPr>
          <p:cNvPr id="5" name="Picture 4" descr="E:\Chile\photos\image (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4165" y="980217"/>
            <a:ext cx="2663568" cy="3305587"/>
          </a:xfrm>
          <a:prstGeom prst="rect">
            <a:avLst/>
          </a:prstGeom>
          <a:noFill/>
          <a:ln>
            <a:noFill/>
          </a:ln>
        </p:spPr>
      </p:pic>
      <p:pic>
        <p:nvPicPr>
          <p:cNvPr id="6" name="Picture 5" descr="E:\Chile\photos\image (1).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2438" y="2893666"/>
            <a:ext cx="1907024" cy="1443752"/>
          </a:xfrm>
          <a:prstGeom prst="rect">
            <a:avLst/>
          </a:prstGeom>
          <a:noFill/>
          <a:ln>
            <a:noFill/>
          </a:ln>
        </p:spPr>
      </p:pic>
    </p:spTree>
    <p:extLst>
      <p:ext uri="{BB962C8B-B14F-4D97-AF65-F5344CB8AC3E}">
        <p14:creationId xmlns:p14="http://schemas.microsoft.com/office/powerpoint/2010/main" val="20766187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Post F</a:t>
            </a:r>
            <a:r>
              <a:rPr lang="en-GB" b="1" dirty="0" smtClean="0"/>
              <a:t>ield Map </a:t>
            </a:r>
            <a:r>
              <a:rPr lang="en-GB" b="1" dirty="0"/>
              <a:t>C</a:t>
            </a:r>
            <a:r>
              <a:rPr lang="en-GB" b="1" dirty="0" smtClean="0"/>
              <a:t>ompilation</a:t>
            </a:r>
            <a:endParaRPr lang="en-GB" dirty="0"/>
          </a:p>
        </p:txBody>
      </p:sp>
      <p:sp>
        <p:nvSpPr>
          <p:cNvPr id="3" name="Content Placeholder 2"/>
          <p:cNvSpPr>
            <a:spLocks noGrp="1"/>
          </p:cNvSpPr>
          <p:nvPr>
            <p:ph idx="1"/>
          </p:nvPr>
        </p:nvSpPr>
        <p:spPr/>
        <p:txBody>
          <a:bodyPr/>
          <a:lstStyle/>
          <a:p>
            <a:endParaRPr lang="en-GB"/>
          </a:p>
        </p:txBody>
      </p:sp>
      <p:pic>
        <p:nvPicPr>
          <p:cNvPr id="4" name="Picture 3" descr="E:\Chile\photos\IMG_20161109_101651.jpg"/>
          <p:cNvPicPr/>
          <p:nvPr/>
        </p:nvPicPr>
        <p:blipFill rotWithShape="1">
          <a:blip r:embed="rId3" cstate="print">
            <a:extLst>
              <a:ext uri="{28A0092B-C50C-407E-A947-70E740481C1C}">
                <a14:useLocalDpi xmlns:a14="http://schemas.microsoft.com/office/drawing/2010/main" val="0"/>
              </a:ext>
            </a:extLst>
          </a:blip>
          <a:srcRect t="46477"/>
          <a:stretch/>
        </p:blipFill>
        <p:spPr bwMode="auto">
          <a:xfrm>
            <a:off x="1514008" y="1593950"/>
            <a:ext cx="6015506" cy="263257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38663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213" y="567404"/>
            <a:ext cx="5400675" cy="642938"/>
          </a:xfrm>
        </p:spPr>
        <p:txBody>
          <a:bodyPr>
            <a:normAutofit fontScale="90000"/>
          </a:bodyPr>
          <a:lstStyle/>
          <a:p>
            <a:r>
              <a:rPr lang="en-GB" b="1" dirty="0"/>
              <a:t>Post Field Map Compilation</a:t>
            </a:r>
            <a:endParaRPr lang="en-GB" dirty="0"/>
          </a:p>
        </p:txBody>
      </p:sp>
      <p:sp>
        <p:nvSpPr>
          <p:cNvPr id="3" name="Content Placeholder 2"/>
          <p:cNvSpPr>
            <a:spLocks noGrp="1"/>
          </p:cNvSpPr>
          <p:nvPr>
            <p:ph idx="1"/>
          </p:nvPr>
        </p:nvSpPr>
        <p:spPr>
          <a:xfrm>
            <a:off x="1581214" y="1236695"/>
            <a:ext cx="6259166" cy="1903810"/>
          </a:xfrm>
        </p:spPr>
        <p:txBody>
          <a:bodyPr>
            <a:normAutofit fontScale="77500" lnSpcReduction="20000"/>
          </a:bodyPr>
          <a:lstStyle/>
          <a:p>
            <a:r>
              <a:rPr lang="en-GB" sz="1125" dirty="0"/>
              <a:t>Using SIGMA desktop tools and GeoVisionary to finalise the interpretation; </a:t>
            </a:r>
          </a:p>
          <a:p>
            <a:pPr lvl="1"/>
            <a:r>
              <a:rPr lang="en-GB" sz="1125" dirty="0"/>
              <a:t>existing geological maps used as a basis </a:t>
            </a:r>
          </a:p>
          <a:p>
            <a:pPr lvl="1"/>
            <a:r>
              <a:rPr lang="en-GB" sz="1125" dirty="0"/>
              <a:t>boundaries were edited to match the VFR interpretations and field observations.</a:t>
            </a:r>
          </a:p>
          <a:p>
            <a:pPr marL="192881" lvl="1" indent="0">
              <a:buNone/>
            </a:pPr>
            <a:endParaRPr lang="en-GB" sz="675" dirty="0"/>
          </a:p>
          <a:p>
            <a:r>
              <a:rPr lang="en-GB" sz="1125" dirty="0"/>
              <a:t>Line topology checked:</a:t>
            </a:r>
          </a:p>
          <a:p>
            <a:pPr lvl="1"/>
            <a:r>
              <a:rPr lang="en-GB" sz="1125" dirty="0"/>
              <a:t>Closed polygons no node dangles. </a:t>
            </a:r>
          </a:p>
          <a:p>
            <a:pPr marL="192881" lvl="1" indent="0">
              <a:buNone/>
            </a:pPr>
            <a:endParaRPr lang="en-GB" sz="675" dirty="0"/>
          </a:p>
          <a:p>
            <a:r>
              <a:rPr lang="en-GB" sz="1125" dirty="0"/>
              <a:t>Areas were then seeded using stratigraphical codes that were created to follow existing SGU  attribution. </a:t>
            </a:r>
          </a:p>
          <a:p>
            <a:pPr lvl="1"/>
            <a:r>
              <a:rPr lang="en-GB" sz="1125" dirty="0"/>
              <a:t>The seeding process adds an identifier to the polyline area to tell it what geological unit it should be. </a:t>
            </a:r>
          </a:p>
          <a:p>
            <a:pPr lvl="1"/>
            <a:endParaRPr lang="en-GB" sz="675" dirty="0"/>
          </a:p>
          <a:p>
            <a:r>
              <a:rPr lang="en-GB" sz="1125" dirty="0"/>
              <a:t>Enclosed areas are then converted to polygons using the polygon building tool. </a:t>
            </a:r>
          </a:p>
          <a:p>
            <a:endParaRPr lang="en-GB" sz="675" dirty="0"/>
          </a:p>
          <a:p>
            <a:r>
              <a:rPr lang="en-GB" sz="1125" dirty="0"/>
              <a:t>This process is repeated for each geological unit and a fully attributed topologically correct digital geological map dataset is the output.</a:t>
            </a:r>
          </a:p>
          <a:p>
            <a:endParaRPr lang="en-GB" dirty="0"/>
          </a:p>
        </p:txBody>
      </p:sp>
    </p:spTree>
    <p:extLst>
      <p:ext uri="{BB962C8B-B14F-4D97-AF65-F5344CB8AC3E}">
        <p14:creationId xmlns:p14="http://schemas.microsoft.com/office/powerpoint/2010/main" val="6022469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GeoMap</a:t>
            </a:r>
            <a:r>
              <a:rPr lang="en-GB" dirty="0" smtClean="0"/>
              <a:t> data for El </a:t>
            </a:r>
            <a:r>
              <a:rPr lang="en-GB" dirty="0" err="1" smtClean="0"/>
              <a:t>Trapiche</a:t>
            </a:r>
            <a:endParaRPr lang="en-GB" dirty="0"/>
          </a:p>
        </p:txBody>
      </p:sp>
      <p:sp>
        <p:nvSpPr>
          <p:cNvPr id="6" name="Content Placeholder 5"/>
          <p:cNvSpPr>
            <a:spLocks noGrp="1"/>
          </p:cNvSpPr>
          <p:nvPr>
            <p:ph idx="1"/>
          </p:nvPr>
        </p:nvSpPr>
        <p:spPr/>
        <p:txBody>
          <a:bodyPr/>
          <a:lstStyle/>
          <a:p>
            <a:endParaRPr lang="en-GB" dirty="0"/>
          </a:p>
        </p:txBody>
      </p:sp>
      <p:pic>
        <p:nvPicPr>
          <p:cNvPr id="12" name="Picture 11"/>
          <p:cNvPicPr>
            <a:picLocks noChangeAspect="1"/>
          </p:cNvPicPr>
          <p:nvPr/>
        </p:nvPicPr>
        <p:blipFill rotWithShape="1">
          <a:blip r:embed="rId3"/>
          <a:srcRect l="56771" t="16065" r="6600" b="10958"/>
          <a:stretch/>
        </p:blipFill>
        <p:spPr>
          <a:xfrm>
            <a:off x="1510777" y="1302266"/>
            <a:ext cx="5037776" cy="3136515"/>
          </a:xfrm>
          <a:prstGeom prst="rect">
            <a:avLst/>
          </a:prstGeom>
        </p:spPr>
      </p:pic>
    </p:spTree>
    <p:extLst>
      <p:ext uri="{BB962C8B-B14F-4D97-AF65-F5344CB8AC3E}">
        <p14:creationId xmlns:p14="http://schemas.microsoft.com/office/powerpoint/2010/main" val="4347049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GeoMap</a:t>
            </a:r>
            <a:r>
              <a:rPr lang="en-GB" dirty="0" smtClean="0"/>
              <a:t> data for Cerro Negro</a:t>
            </a:r>
            <a:endParaRPr lang="en-GB" dirty="0"/>
          </a:p>
        </p:txBody>
      </p:sp>
      <p:sp>
        <p:nvSpPr>
          <p:cNvPr id="6" name="Content Placeholder 5"/>
          <p:cNvSpPr>
            <a:spLocks noGrp="1"/>
          </p:cNvSpPr>
          <p:nvPr>
            <p:ph idx="1"/>
          </p:nvPr>
        </p:nvSpPr>
        <p:spPr/>
        <p:txBody>
          <a:bodyPr/>
          <a:lstStyle/>
          <a:p>
            <a:endParaRPr lang="en-GB" dirty="0"/>
          </a:p>
        </p:txBody>
      </p:sp>
      <p:pic>
        <p:nvPicPr>
          <p:cNvPr id="3" name="Picture 2"/>
          <p:cNvPicPr>
            <a:picLocks noChangeAspect="1"/>
          </p:cNvPicPr>
          <p:nvPr/>
        </p:nvPicPr>
        <p:blipFill rotWithShape="1">
          <a:blip r:embed="rId3"/>
          <a:srcRect l="51421" t="27227" r="1487" b="4240"/>
          <a:stretch/>
        </p:blipFill>
        <p:spPr>
          <a:xfrm>
            <a:off x="1532823" y="1432322"/>
            <a:ext cx="6038287" cy="2746095"/>
          </a:xfrm>
          <a:prstGeom prst="rect">
            <a:avLst/>
          </a:prstGeom>
        </p:spPr>
      </p:pic>
    </p:spTree>
    <p:extLst>
      <p:ext uri="{BB962C8B-B14F-4D97-AF65-F5344CB8AC3E}">
        <p14:creationId xmlns:p14="http://schemas.microsoft.com/office/powerpoint/2010/main" val="1560326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P510487"/>
          <p:cNvPicPr>
            <a:picLocks noChangeAspect="1" noChangeArrowheads="1"/>
          </p:cNvPicPr>
          <p:nvPr/>
        </p:nvPicPr>
        <p:blipFill>
          <a:blip r:embed="rId2" cstate="print"/>
          <a:srcRect/>
          <a:stretch>
            <a:fillRect/>
          </a:stretch>
        </p:blipFill>
        <p:spPr bwMode="auto">
          <a:xfrm>
            <a:off x="1439653" y="3435847"/>
            <a:ext cx="1879487" cy="1446161"/>
          </a:xfrm>
          <a:prstGeom prst="rect">
            <a:avLst/>
          </a:prstGeom>
          <a:noFill/>
        </p:spPr>
      </p:pic>
      <p:pic>
        <p:nvPicPr>
          <p:cNvPr id="6" name="Picture 2" descr="Sutton_Howgrave_gypsumhole_trimmed"/>
          <p:cNvPicPr>
            <a:picLocks noChangeAspect="1" noChangeArrowheads="1"/>
          </p:cNvPicPr>
          <p:nvPr/>
        </p:nvPicPr>
        <p:blipFill>
          <a:blip r:embed="rId3" cstate="print"/>
          <a:srcRect/>
          <a:stretch>
            <a:fillRect/>
          </a:stretch>
        </p:blipFill>
        <p:spPr bwMode="auto">
          <a:xfrm>
            <a:off x="3437874" y="3435846"/>
            <a:ext cx="1502352" cy="1449659"/>
          </a:xfrm>
          <a:prstGeom prst="rect">
            <a:avLst/>
          </a:prstGeom>
          <a:noFill/>
        </p:spPr>
      </p:pic>
      <p:sp>
        <p:nvSpPr>
          <p:cNvPr id="8" name="Rectangle 7"/>
          <p:cNvSpPr/>
          <p:nvPr/>
        </p:nvSpPr>
        <p:spPr>
          <a:xfrm>
            <a:off x="1167762" y="797175"/>
            <a:ext cx="5832648" cy="2677656"/>
          </a:xfrm>
          <a:prstGeom prst="rect">
            <a:avLst/>
          </a:prstGeom>
        </p:spPr>
        <p:txBody>
          <a:bodyPr wrap="square">
            <a:spAutoFit/>
          </a:bodyPr>
          <a:lstStyle/>
          <a:p>
            <a:pPr algn="l"/>
            <a:r>
              <a:rPr lang="en-GB" sz="1200" dirty="0">
                <a:latin typeface="+mn-lt"/>
              </a:rPr>
              <a:t>The British Geological Survey is a world-leading geological survey. It focuses on public-good science for government, and research to understand earth and environmental processes. It is the UK's premier provider of objective and authoritative geoscientific data, information and knowledge to help society to:</a:t>
            </a:r>
          </a:p>
          <a:p>
            <a:pPr algn="l"/>
            <a:endParaRPr lang="en-GB" sz="1200" dirty="0">
              <a:latin typeface="+mn-lt"/>
            </a:endParaRPr>
          </a:p>
          <a:p>
            <a:pPr marL="257175" indent="-257175" algn="l">
              <a:buFont typeface="Arial" panose="020B0604020202020204" pitchFamily="34" charset="0"/>
              <a:buChar char="•"/>
            </a:pPr>
            <a:r>
              <a:rPr lang="en-GB" sz="1200" dirty="0">
                <a:latin typeface="+mn-lt"/>
              </a:rPr>
              <a:t>use its natural resources responsibly</a:t>
            </a:r>
          </a:p>
          <a:p>
            <a:pPr marL="257175" indent="-257175" algn="l">
              <a:buFont typeface="Arial" panose="020B0604020202020204" pitchFamily="34" charset="0"/>
              <a:buChar char="•"/>
            </a:pPr>
            <a:r>
              <a:rPr lang="en-GB" sz="1200" dirty="0">
                <a:latin typeface="+mn-lt"/>
              </a:rPr>
              <a:t>manage environmental change</a:t>
            </a:r>
          </a:p>
          <a:p>
            <a:pPr marL="257175" indent="-257175" algn="l">
              <a:buFont typeface="Arial" panose="020B0604020202020204" pitchFamily="34" charset="0"/>
              <a:buChar char="•"/>
            </a:pPr>
            <a:r>
              <a:rPr lang="en-GB" sz="1200" dirty="0">
                <a:latin typeface="+mn-lt"/>
              </a:rPr>
              <a:t>be resilient to environmental hazards</a:t>
            </a:r>
          </a:p>
          <a:p>
            <a:pPr algn="l"/>
            <a:endParaRPr lang="en-GB" sz="1800" dirty="0">
              <a:latin typeface="+mn-lt"/>
            </a:endParaRPr>
          </a:p>
          <a:p>
            <a:pPr algn="l"/>
            <a:r>
              <a:rPr lang="en-GB" sz="1200" dirty="0">
                <a:latin typeface="+mn-lt"/>
              </a:rPr>
              <a:t>The BGS provides expert services and impartial advice in all areas of geoscience. Our client base is drawn from the public and private sectors both in the UK and internationally.</a:t>
            </a:r>
          </a:p>
          <a:p>
            <a:pPr algn="l"/>
            <a:endParaRPr lang="en-GB" sz="1800" dirty="0">
              <a:latin typeface="+mn-lt"/>
            </a:endParaRPr>
          </a:p>
        </p:txBody>
      </p:sp>
      <p:pic>
        <p:nvPicPr>
          <p:cNvPr id="9" name="Picture 7" descr="TS05194"/>
          <p:cNvPicPr>
            <a:picLocks noChangeAspect="1" noChangeArrowheads="1"/>
          </p:cNvPicPr>
          <p:nvPr/>
        </p:nvPicPr>
        <p:blipFill>
          <a:blip r:embed="rId4" cstate="print"/>
          <a:srcRect l="14877" b="5882"/>
          <a:stretch>
            <a:fillRect/>
          </a:stretch>
        </p:blipFill>
        <p:spPr bwMode="auto">
          <a:xfrm>
            <a:off x="6972856" y="0"/>
            <a:ext cx="1028144" cy="1437624"/>
          </a:xfrm>
          <a:prstGeom prst="rect">
            <a:avLst/>
          </a:prstGeom>
          <a:noFill/>
        </p:spPr>
      </p:pic>
      <p:pic>
        <p:nvPicPr>
          <p:cNvPr id="10" name="Picture 3" descr="P001286"/>
          <p:cNvPicPr>
            <a:picLocks noChangeAspect="1" noChangeArrowheads="1"/>
          </p:cNvPicPr>
          <p:nvPr/>
        </p:nvPicPr>
        <p:blipFill>
          <a:blip r:embed="rId5" cstate="print"/>
          <a:srcRect/>
          <a:stretch>
            <a:fillRect/>
          </a:stretch>
        </p:blipFill>
        <p:spPr bwMode="auto">
          <a:xfrm>
            <a:off x="6972856" y="1437624"/>
            <a:ext cx="1028144" cy="784853"/>
          </a:xfrm>
          <a:prstGeom prst="rect">
            <a:avLst/>
          </a:prstGeom>
          <a:noFill/>
        </p:spPr>
      </p:pic>
      <p:sp>
        <p:nvSpPr>
          <p:cNvPr id="11" name="Rectangle 5"/>
          <p:cNvSpPr txBox="1">
            <a:spLocks noChangeArrowheads="1"/>
          </p:cNvSpPr>
          <p:nvPr/>
        </p:nvSpPr>
        <p:spPr>
          <a:xfrm>
            <a:off x="1149196" y="249492"/>
            <a:ext cx="6858000" cy="857250"/>
          </a:xfrm>
          <a:prstGeom prst="rect">
            <a:avLst/>
          </a:prstGeom>
          <a:noFill/>
        </p:spPr>
        <p:txBody>
          <a:bodyPr/>
          <a:lstStyle>
            <a:lvl1pPr algn="l" rtl="0" eaLnBrk="1" fontAlgn="base" hangingPunct="1">
              <a:spcBef>
                <a:spcPct val="0"/>
              </a:spcBef>
              <a:spcAft>
                <a:spcPct val="0"/>
              </a:spcAft>
              <a:defRPr sz="4000">
                <a:solidFill>
                  <a:schemeClr val="tx1"/>
                </a:solidFill>
                <a:latin typeface="+mj-lt"/>
                <a:ea typeface="+mj-ea"/>
                <a:cs typeface="+mj-cs"/>
              </a:defRPr>
            </a:lvl1pPr>
            <a:lvl2pPr algn="l" rtl="0" eaLnBrk="1" fontAlgn="base" hangingPunct="1">
              <a:spcBef>
                <a:spcPct val="0"/>
              </a:spcBef>
              <a:spcAft>
                <a:spcPct val="0"/>
              </a:spcAft>
              <a:defRPr sz="4000">
                <a:solidFill>
                  <a:schemeClr val="tx1"/>
                </a:solidFill>
                <a:latin typeface="Arial" charset="0"/>
              </a:defRPr>
            </a:lvl2pPr>
            <a:lvl3pPr algn="l" rtl="0" eaLnBrk="1" fontAlgn="base" hangingPunct="1">
              <a:spcBef>
                <a:spcPct val="0"/>
              </a:spcBef>
              <a:spcAft>
                <a:spcPct val="0"/>
              </a:spcAft>
              <a:defRPr sz="4000">
                <a:solidFill>
                  <a:schemeClr val="tx1"/>
                </a:solidFill>
                <a:latin typeface="Arial" charset="0"/>
              </a:defRPr>
            </a:lvl3pPr>
            <a:lvl4pPr algn="l" rtl="0" eaLnBrk="1" fontAlgn="base" hangingPunct="1">
              <a:spcBef>
                <a:spcPct val="0"/>
              </a:spcBef>
              <a:spcAft>
                <a:spcPct val="0"/>
              </a:spcAft>
              <a:defRPr sz="4000">
                <a:solidFill>
                  <a:schemeClr val="tx1"/>
                </a:solidFill>
                <a:latin typeface="Arial" charset="0"/>
              </a:defRPr>
            </a:lvl4pPr>
            <a:lvl5pPr algn="l" rtl="0" eaLnBrk="1" fontAlgn="base" hangingPunct="1">
              <a:spcBef>
                <a:spcPct val="0"/>
              </a:spcBef>
              <a:spcAft>
                <a:spcPct val="0"/>
              </a:spcAft>
              <a:defRPr sz="4000">
                <a:solidFill>
                  <a:schemeClr val="tx1"/>
                </a:solidFill>
                <a:latin typeface="Arial" charset="0"/>
              </a:defRPr>
            </a:lvl5pPr>
            <a:lvl6pPr marL="457200" algn="l" rtl="0" eaLnBrk="1" fontAlgn="base" hangingPunct="1">
              <a:spcBef>
                <a:spcPct val="0"/>
              </a:spcBef>
              <a:spcAft>
                <a:spcPct val="0"/>
              </a:spcAft>
              <a:defRPr sz="4000">
                <a:solidFill>
                  <a:schemeClr val="tx1"/>
                </a:solidFill>
                <a:latin typeface="Arial" charset="0"/>
              </a:defRPr>
            </a:lvl6pPr>
            <a:lvl7pPr marL="914400" algn="l" rtl="0" eaLnBrk="1" fontAlgn="base" hangingPunct="1">
              <a:spcBef>
                <a:spcPct val="0"/>
              </a:spcBef>
              <a:spcAft>
                <a:spcPct val="0"/>
              </a:spcAft>
              <a:defRPr sz="4000">
                <a:solidFill>
                  <a:schemeClr val="tx1"/>
                </a:solidFill>
                <a:latin typeface="Arial" charset="0"/>
              </a:defRPr>
            </a:lvl7pPr>
            <a:lvl8pPr marL="1371600" algn="l" rtl="0" eaLnBrk="1" fontAlgn="base" hangingPunct="1">
              <a:spcBef>
                <a:spcPct val="0"/>
              </a:spcBef>
              <a:spcAft>
                <a:spcPct val="0"/>
              </a:spcAft>
              <a:defRPr sz="4000">
                <a:solidFill>
                  <a:schemeClr val="tx1"/>
                </a:solidFill>
                <a:latin typeface="Arial" charset="0"/>
              </a:defRPr>
            </a:lvl8pPr>
            <a:lvl9pPr marL="1828800" algn="l" rtl="0" eaLnBrk="1" fontAlgn="base" hangingPunct="1">
              <a:spcBef>
                <a:spcPct val="0"/>
              </a:spcBef>
              <a:spcAft>
                <a:spcPct val="0"/>
              </a:spcAft>
              <a:defRPr sz="4000">
                <a:solidFill>
                  <a:schemeClr val="tx1"/>
                </a:solidFill>
                <a:latin typeface="Arial" charset="0"/>
              </a:defRPr>
            </a:lvl9pPr>
          </a:lstStyle>
          <a:p>
            <a:r>
              <a:rPr lang="en-GB" sz="2700" kern="0" dirty="0">
                <a:latin typeface="+mn-lt"/>
                <a:cs typeface="Calibri" pitchFamily="34" charset="0"/>
              </a:rPr>
              <a:t>British Geological Survey</a:t>
            </a:r>
          </a:p>
        </p:txBody>
      </p:sp>
      <p:pic>
        <p:nvPicPr>
          <p:cNvPr id="12" name="Picture 5" descr="30APR024"/>
          <p:cNvPicPr>
            <a:picLocks noChangeAspect="1" noChangeArrowheads="1"/>
          </p:cNvPicPr>
          <p:nvPr/>
        </p:nvPicPr>
        <p:blipFill>
          <a:blip r:embed="rId6" cstate="print"/>
          <a:srcRect t="21095" b="3288"/>
          <a:stretch>
            <a:fillRect/>
          </a:stretch>
        </p:blipFill>
        <p:spPr bwMode="auto">
          <a:xfrm>
            <a:off x="5058054" y="3435846"/>
            <a:ext cx="2218136" cy="1446161"/>
          </a:xfrm>
          <a:prstGeom prst="rect">
            <a:avLst/>
          </a:prstGeom>
          <a:noFill/>
        </p:spPr>
      </p:pic>
    </p:spTree>
    <p:extLst>
      <p:ext uri="{BB962C8B-B14F-4D97-AF65-F5344CB8AC3E}">
        <p14:creationId xmlns:p14="http://schemas.microsoft.com/office/powerpoint/2010/main" val="229929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2500"/>
                            </p:stCondLst>
                            <p:childTnLst>
                              <p:par>
                                <p:cTn id="10" presetID="2" presetClass="entr" presetSubtype="2" fill="hold" nodeType="afterEffect">
                                  <p:stCondLst>
                                    <p:cond delay="200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116" y="627460"/>
            <a:ext cx="6486525" cy="333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1756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BGS Expertise</a:t>
            </a:r>
            <a:endParaRPr lang="en-GB" dirty="0"/>
          </a:p>
        </p:txBody>
      </p:sp>
      <p:sp>
        <p:nvSpPr>
          <p:cNvPr id="3" name="Content Placeholder 2"/>
          <p:cNvSpPr>
            <a:spLocks noGrp="1"/>
          </p:cNvSpPr>
          <p:nvPr>
            <p:ph idx="1"/>
          </p:nvPr>
        </p:nvSpPr>
        <p:spPr>
          <a:xfrm>
            <a:off x="900113" y="915566"/>
            <a:ext cx="3239839" cy="3223047"/>
          </a:xfrm>
        </p:spPr>
        <p:txBody>
          <a:bodyPr/>
          <a:lstStyle/>
          <a:p>
            <a:r>
              <a:rPr lang="en-GB" dirty="0" smtClean="0"/>
              <a:t>Earth Hazards</a:t>
            </a:r>
          </a:p>
          <a:p>
            <a:r>
              <a:rPr lang="en-GB" dirty="0" smtClean="0"/>
              <a:t>Geological mapping</a:t>
            </a:r>
          </a:p>
          <a:p>
            <a:r>
              <a:rPr lang="en-GB" dirty="0" smtClean="0"/>
              <a:t>Energy</a:t>
            </a:r>
          </a:p>
          <a:p>
            <a:r>
              <a:rPr lang="en-GB" dirty="0"/>
              <a:t>Information and Data Management</a:t>
            </a:r>
            <a:endParaRPr lang="en-GB" dirty="0" smtClean="0"/>
          </a:p>
          <a:p>
            <a:r>
              <a:rPr lang="en-GB" dirty="0" smtClean="0"/>
              <a:t>Minerals and waste</a:t>
            </a:r>
          </a:p>
          <a:p>
            <a:r>
              <a:rPr lang="en-GB" dirty="0" smtClean="0"/>
              <a:t>Engineering geology</a:t>
            </a:r>
          </a:p>
          <a:p>
            <a:r>
              <a:rPr lang="en-GB" dirty="0" smtClean="0"/>
              <a:t>Mobile and web apps</a:t>
            </a:r>
          </a:p>
          <a:p>
            <a:r>
              <a:rPr lang="en-GB" dirty="0" smtClean="0">
                <a:solidFill>
                  <a:srgbClr val="FF0000"/>
                </a:solidFill>
              </a:rPr>
              <a:t>Virtual reality</a:t>
            </a:r>
          </a:p>
          <a:p>
            <a:endParaRPr lang="en-GB" dirty="0" smtClean="0"/>
          </a:p>
          <a:p>
            <a:endParaRPr lang="en-GB" dirty="0" smtClean="0"/>
          </a:p>
          <a:p>
            <a:endParaRPr lang="en-GB" dirty="0"/>
          </a:p>
        </p:txBody>
      </p:sp>
      <p:sp>
        <p:nvSpPr>
          <p:cNvPr id="4" name="Rectangle 3"/>
          <p:cNvSpPr/>
          <p:nvPr/>
        </p:nvSpPr>
        <p:spPr>
          <a:xfrm>
            <a:off x="4067944" y="915566"/>
            <a:ext cx="4572000" cy="3477875"/>
          </a:xfrm>
          <a:prstGeom prst="rect">
            <a:avLst/>
          </a:prstGeom>
        </p:spPr>
        <p:txBody>
          <a:bodyPr>
            <a:spAutoFit/>
          </a:bodyPr>
          <a:lstStyle/>
          <a:p>
            <a:pPr marL="342900" indent="-342900" algn="l">
              <a:buFont typeface="Arial" panose="020B0604020202020204" pitchFamily="34" charset="0"/>
              <a:buChar char="•"/>
            </a:pPr>
            <a:r>
              <a:rPr lang="en-GB" sz="2200" dirty="0">
                <a:latin typeface="+mn-lt"/>
              </a:rPr>
              <a:t>Earth observation</a:t>
            </a:r>
          </a:p>
          <a:p>
            <a:pPr marL="342900" indent="-342900" algn="l">
              <a:buFont typeface="Arial" panose="020B0604020202020204" pitchFamily="34" charset="0"/>
              <a:buChar char="•"/>
            </a:pPr>
            <a:r>
              <a:rPr lang="en-GB" sz="2200" dirty="0">
                <a:latin typeface="+mn-lt"/>
              </a:rPr>
              <a:t>Marine </a:t>
            </a:r>
            <a:r>
              <a:rPr lang="en-GB" sz="2200" dirty="0" smtClean="0">
                <a:latin typeface="+mn-lt"/>
              </a:rPr>
              <a:t>geology + </a:t>
            </a:r>
            <a:r>
              <a:rPr lang="en-GB" sz="2200" dirty="0">
                <a:latin typeface="+mn-lt"/>
              </a:rPr>
              <a:t>coastal erosion</a:t>
            </a:r>
          </a:p>
          <a:p>
            <a:pPr marL="342900" indent="-342900" algn="l">
              <a:buFont typeface="Arial" panose="020B0604020202020204" pitchFamily="34" charset="0"/>
              <a:buChar char="•"/>
            </a:pPr>
            <a:r>
              <a:rPr lang="en-GB" sz="2200" dirty="0">
                <a:latin typeface="+mn-lt"/>
              </a:rPr>
              <a:t>3d geological modelling</a:t>
            </a:r>
          </a:p>
          <a:p>
            <a:pPr marL="342900" indent="-342900" algn="l">
              <a:buFont typeface="Arial" panose="020B0604020202020204" pitchFamily="34" charset="0"/>
              <a:buChar char="•"/>
            </a:pPr>
            <a:r>
              <a:rPr lang="en-GB" sz="2200" dirty="0">
                <a:latin typeface="+mn-lt"/>
              </a:rPr>
              <a:t>Groundwater</a:t>
            </a:r>
          </a:p>
          <a:p>
            <a:pPr marL="342900" indent="-342900" algn="l">
              <a:buFont typeface="Arial" panose="020B0604020202020204" pitchFamily="34" charset="0"/>
              <a:buChar char="•"/>
            </a:pPr>
            <a:r>
              <a:rPr lang="en-GB" sz="2200" dirty="0">
                <a:latin typeface="+mn-lt"/>
              </a:rPr>
              <a:t>Geoscience </a:t>
            </a:r>
            <a:r>
              <a:rPr lang="en-GB" sz="2200" dirty="0" smtClean="0">
                <a:latin typeface="+mn-lt"/>
              </a:rPr>
              <a:t>technology</a:t>
            </a:r>
          </a:p>
          <a:p>
            <a:pPr marL="342900" indent="-342900" algn="l">
              <a:buFont typeface="Arial" panose="020B0604020202020204" pitchFamily="34" charset="0"/>
              <a:buChar char="•"/>
            </a:pPr>
            <a:r>
              <a:rPr lang="en-GB" sz="2200" dirty="0" smtClean="0">
                <a:latin typeface="+mn-lt"/>
              </a:rPr>
              <a:t>UAV</a:t>
            </a:r>
          </a:p>
          <a:p>
            <a:pPr marL="342900" indent="-342900" algn="l">
              <a:buFont typeface="Arial" panose="020B0604020202020204" pitchFamily="34" charset="0"/>
              <a:buChar char="•"/>
            </a:pPr>
            <a:r>
              <a:rPr lang="en-GB" sz="2200" dirty="0" smtClean="0">
                <a:latin typeface="+mn-lt"/>
              </a:rPr>
              <a:t>Environmental monitoring</a:t>
            </a:r>
          </a:p>
          <a:p>
            <a:pPr marL="342900" indent="-342900" algn="l">
              <a:buFont typeface="Arial" panose="020B0604020202020204" pitchFamily="34" charset="0"/>
              <a:buChar char="•"/>
            </a:pPr>
            <a:r>
              <a:rPr lang="en-GB" sz="2200" dirty="0" smtClean="0">
                <a:solidFill>
                  <a:srgbClr val="FF0000"/>
                </a:solidFill>
                <a:latin typeface="+mn-lt"/>
              </a:rPr>
              <a:t>Digital workflows</a:t>
            </a:r>
          </a:p>
          <a:p>
            <a:pPr marL="342900" indent="-342900" algn="l">
              <a:buFont typeface="Arial" panose="020B0604020202020204" pitchFamily="34" charset="0"/>
              <a:buChar char="•"/>
            </a:pPr>
            <a:endParaRPr lang="en-GB" sz="2200" dirty="0">
              <a:latin typeface="+mn-lt"/>
            </a:endParaRPr>
          </a:p>
        </p:txBody>
      </p:sp>
    </p:spTree>
    <p:extLst>
      <p:ext uri="{BB962C8B-B14F-4D97-AF65-F5344CB8AC3E}">
        <p14:creationId xmlns:p14="http://schemas.microsoft.com/office/powerpoint/2010/main" val="363162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Virtual Reality At BGS</a:t>
            </a:r>
            <a:endParaRPr lang="en-GB" dirty="0"/>
          </a:p>
        </p:txBody>
      </p:sp>
      <p:sp>
        <p:nvSpPr>
          <p:cNvPr id="3" name="Content Placeholder 2"/>
          <p:cNvSpPr>
            <a:spLocks noGrp="1"/>
          </p:cNvSpPr>
          <p:nvPr>
            <p:ph idx="1"/>
          </p:nvPr>
        </p:nvSpPr>
        <p:spPr/>
        <p:txBody>
          <a:bodyPr/>
          <a:lstStyle/>
          <a:p>
            <a:r>
              <a:rPr lang="en-GB" dirty="0" smtClean="0"/>
              <a:t>First immersive 3D Visualisation Facility </a:t>
            </a:r>
          </a:p>
          <a:p>
            <a:pPr lvl="1"/>
            <a:r>
              <a:rPr lang="en-GB" dirty="0" smtClean="0"/>
              <a:t>February 2005</a:t>
            </a:r>
          </a:p>
          <a:p>
            <a:pPr lvl="1"/>
            <a:r>
              <a:rPr lang="en-GB" dirty="0" smtClean="0"/>
              <a:t>Virtalis </a:t>
            </a:r>
            <a:r>
              <a:rPr lang="en-GB" dirty="0" err="1" smtClean="0"/>
              <a:t>Stereoworks</a:t>
            </a:r>
            <a:endParaRPr lang="en-GB" dirty="0"/>
          </a:p>
          <a:p>
            <a:pPr lvl="2"/>
            <a:r>
              <a:rPr lang="en-GB" dirty="0" smtClean="0"/>
              <a:t>Christie projector: 1400 x1050 pixels @ 100Hz, 4000 lumens</a:t>
            </a:r>
          </a:p>
          <a:p>
            <a:r>
              <a:rPr lang="en-GB" dirty="0" smtClean="0"/>
              <a:t>Main use: display of 3D models from Digital Geoscience Spatial Model Programme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2325" y="90639"/>
            <a:ext cx="3299349" cy="4962222"/>
          </a:xfrm>
          <a:prstGeom prst="rect">
            <a:avLst/>
          </a:prstGeom>
        </p:spPr>
      </p:pic>
    </p:spTree>
    <p:extLst>
      <p:ext uri="{BB962C8B-B14F-4D97-AF65-F5344CB8AC3E}">
        <p14:creationId xmlns:p14="http://schemas.microsoft.com/office/powerpoint/2010/main" val="158287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VR @ BGS </a:t>
            </a:r>
            <a:endParaRPr lang="en-GB" dirty="0"/>
          </a:p>
        </p:txBody>
      </p:sp>
      <p:sp>
        <p:nvSpPr>
          <p:cNvPr id="3" name="Content Placeholder 2"/>
          <p:cNvSpPr>
            <a:spLocks noGrp="1"/>
          </p:cNvSpPr>
          <p:nvPr>
            <p:ph idx="1"/>
          </p:nvPr>
        </p:nvSpPr>
        <p:spPr/>
        <p:txBody>
          <a:bodyPr/>
          <a:lstStyle/>
          <a:p>
            <a:r>
              <a:rPr lang="en-GB" dirty="0" smtClean="0"/>
              <a:t>i3DVF v2 – 2007</a:t>
            </a:r>
          </a:p>
          <a:p>
            <a:pPr lvl="1"/>
            <a:r>
              <a:rPr lang="en-GB" dirty="0" smtClean="0"/>
              <a:t>Virtalis </a:t>
            </a:r>
            <a:r>
              <a:rPr lang="en-GB" dirty="0" err="1" smtClean="0"/>
              <a:t>StereoWorks</a:t>
            </a:r>
            <a:endParaRPr lang="en-GB" dirty="0" smtClean="0"/>
          </a:p>
          <a:p>
            <a:pPr lvl="2"/>
            <a:r>
              <a:rPr lang="en-GB" dirty="0" smtClean="0"/>
              <a:t>Christie WU7 1920 X 1200, 7000 lumens, 120Hz active stereo</a:t>
            </a:r>
          </a:p>
          <a:p>
            <a:pPr lvl="2"/>
            <a:r>
              <a:rPr lang="en-GB" dirty="0" smtClean="0"/>
              <a:t>More practical uses… Virtual fieldwork…team model building…training</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0"/>
            <a:ext cx="7711394" cy="51435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3594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VR @ BGS</a:t>
            </a:r>
            <a:endParaRPr lang="en-GB" dirty="0"/>
          </a:p>
        </p:txBody>
      </p:sp>
      <p:sp>
        <p:nvSpPr>
          <p:cNvPr id="3" name="Content Placeholder 2"/>
          <p:cNvSpPr>
            <a:spLocks noGrp="1"/>
          </p:cNvSpPr>
          <p:nvPr>
            <p:ph idx="1"/>
          </p:nvPr>
        </p:nvSpPr>
        <p:spPr/>
        <p:txBody>
          <a:bodyPr/>
          <a:lstStyle/>
          <a:p>
            <a:r>
              <a:rPr lang="en-GB" dirty="0" smtClean="0"/>
              <a:t>i3DVF v 3</a:t>
            </a:r>
          </a:p>
          <a:p>
            <a:pPr lvl="1"/>
            <a:r>
              <a:rPr lang="en-GB" dirty="0" smtClean="0"/>
              <a:t>2016</a:t>
            </a:r>
          </a:p>
          <a:p>
            <a:pPr lvl="2"/>
            <a:r>
              <a:rPr lang="en-GB" dirty="0" smtClean="0"/>
              <a:t>Virtalis </a:t>
            </a:r>
            <a:r>
              <a:rPr lang="en-GB" dirty="0" err="1" smtClean="0"/>
              <a:t>ActiveWall</a:t>
            </a:r>
            <a:r>
              <a:rPr lang="en-GB" dirty="0" smtClean="0"/>
              <a:t> – Christie Boxer 4K30</a:t>
            </a:r>
          </a:p>
          <a:p>
            <a:pPr lvl="3"/>
            <a:r>
              <a:rPr lang="en-GB" dirty="0" smtClean="0"/>
              <a:t>Full 4K resolution + </a:t>
            </a:r>
            <a:r>
              <a:rPr lang="en-GB" smtClean="0"/>
              <a:t>30000 lumens@ 120 Hz </a:t>
            </a:r>
            <a:endParaRPr lang="en-GB" dirty="0" smtClean="0"/>
          </a:p>
          <a:p>
            <a:pPr lvl="2"/>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63" y="0"/>
            <a:ext cx="9095874" cy="51435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63" y="0"/>
            <a:ext cx="9095874" cy="5143500"/>
          </a:xfrm>
          <a:prstGeom prst="rect">
            <a:avLst/>
          </a:prstGeom>
        </p:spPr>
      </p:pic>
    </p:spTree>
    <p:extLst>
      <p:ext uri="{BB962C8B-B14F-4D97-AF65-F5344CB8AC3E}">
        <p14:creationId xmlns:p14="http://schemas.microsoft.com/office/powerpoint/2010/main" val="188284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EW BGS template 2014">
  <a:themeElements>
    <a:clrScheme name="New BGS template_2009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0099"/>
      </a:hlink>
      <a:folHlink>
        <a:srgbClr val="990099"/>
      </a:folHlink>
    </a:clrScheme>
    <a:fontScheme name="New BGS template_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New BGS template_2009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ew BGS template_200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ew BGS template_2009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ew BGS template_2009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 BGS template_200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ew BGS template_200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ew BGS template_200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New BGS template_2009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0099"/>
        </a:hlink>
        <a:folHlink>
          <a:srgbClr val="B2B2B2"/>
        </a:folHlink>
      </a:clrScheme>
      <a:clrMap bg1="lt1" tx1="dk1" bg2="lt2" tx2="dk2" accent1="accent1" accent2="accent2" accent3="accent3" accent4="accent4" accent5="accent5" accent6="accent6" hlink="hlink" folHlink="folHlink"/>
    </a:extraClrScheme>
    <a:extraClrScheme>
      <a:clrScheme name="New BGS template_2009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0099"/>
        </a:hlink>
        <a:folHlink>
          <a:srgbClr val="9900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EW BGS template 2014">
  <a:themeElements>
    <a:clrScheme name="New BGS template_2009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0099"/>
      </a:hlink>
      <a:folHlink>
        <a:srgbClr val="990099"/>
      </a:folHlink>
    </a:clrScheme>
    <a:fontScheme name="New BGS template_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New BGS template_2009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ew BGS template_200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ew BGS template_2009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ew BGS template_2009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 BGS template_200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ew BGS template_200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ew BGS template_200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New BGS template_2009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0099"/>
        </a:hlink>
        <a:folHlink>
          <a:srgbClr val="B2B2B2"/>
        </a:folHlink>
      </a:clrScheme>
      <a:clrMap bg1="lt1" tx1="dk1" bg2="lt2" tx2="dk2" accent1="accent1" accent2="accent2" accent3="accent3" accent4="accent4" accent5="accent5" accent6="accent6" hlink="hlink" folHlink="folHlink"/>
    </a:extraClrScheme>
    <a:extraClrScheme>
      <a:clrScheme name="New BGS template_2009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0099"/>
        </a:hlink>
        <a:folHlink>
          <a:srgbClr val="99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KGEO_white_powerpoint template.pptx" id="{CA1AF8FD-98FB-4D14-9BD7-4C3FE3EADC35}" vid="{BBBD1269-6B57-49A0-9797-1BBAE155725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presentation_widescreen</Template>
  <TotalTime>6681</TotalTime>
  <Words>948</Words>
  <Application>Microsoft Office PowerPoint</Application>
  <PresentationFormat>On-screen Show (16:9)</PresentationFormat>
  <Paragraphs>181</Paragraphs>
  <Slides>39</Slides>
  <Notes>10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39</vt:i4>
      </vt:variant>
    </vt:vector>
  </HeadingPairs>
  <TitlesOfParts>
    <vt:vector size="46" baseType="lpstr">
      <vt:lpstr>Arial</vt:lpstr>
      <vt:lpstr>Calibri</vt:lpstr>
      <vt:lpstr>Times New Roman</vt:lpstr>
      <vt:lpstr>Wingdings</vt:lpstr>
      <vt:lpstr>NEW BGS template 2014</vt:lpstr>
      <vt:lpstr>1_NEW BGS template 2014</vt:lpstr>
      <vt:lpstr>Office Theme</vt:lpstr>
      <vt:lpstr>British Geological Survey: Virtual Reality and GeoVisionary </vt:lpstr>
      <vt:lpstr>PowerPoint Presentation</vt:lpstr>
      <vt:lpstr>PowerPoint Presentation</vt:lpstr>
      <vt:lpstr>PowerPoint Presentation</vt:lpstr>
      <vt:lpstr>PowerPoint Presentation</vt:lpstr>
      <vt:lpstr>BGS Expertise</vt:lpstr>
      <vt:lpstr>Virtual Reality At BGS</vt:lpstr>
      <vt:lpstr>VR @ BGS </vt:lpstr>
      <vt:lpstr>VR @ BGS</vt:lpstr>
      <vt:lpstr>VR headsets – the future?</vt:lpstr>
      <vt:lpstr>VR  headsets…</vt:lpstr>
      <vt:lpstr>PowerPoint Presentation</vt:lpstr>
      <vt:lpstr>PowerPoint Presentation</vt:lpstr>
      <vt:lpstr>3D visualisation room…</vt:lpstr>
      <vt:lpstr>HMD vs 3D room…</vt:lpstr>
      <vt:lpstr>Why do we invest in VR?</vt:lpstr>
      <vt:lpstr>GeoVisionary</vt:lpstr>
      <vt:lpstr>Data Integration:</vt:lpstr>
      <vt:lpstr>GeoVisionary 3</vt:lpstr>
      <vt:lpstr>GeoVisionary - future</vt:lpstr>
      <vt:lpstr>PowerPoint Presentation</vt:lpstr>
      <vt:lpstr>Example – Farringdon Station</vt:lpstr>
      <vt:lpstr>PowerPoint Presentation</vt:lpstr>
      <vt:lpstr>PowerPoint Presentation</vt:lpstr>
      <vt:lpstr>PowerPoint Presentation</vt:lpstr>
      <vt:lpstr>PowerPoint Presentation</vt:lpstr>
      <vt:lpstr>PowerPoint Presentation</vt:lpstr>
      <vt:lpstr>PowerPoint Presentation</vt:lpstr>
      <vt:lpstr>Thank you</vt:lpstr>
      <vt:lpstr>BGS VFR Workflow</vt:lpstr>
      <vt:lpstr>GeoVisionary Training Course</vt:lpstr>
      <vt:lpstr>Example Data Integration in GeoVisionary</vt:lpstr>
      <vt:lpstr>Pre-field Interpretation </vt:lpstr>
      <vt:lpstr>Field Verification</vt:lpstr>
      <vt:lpstr>Field Verification</vt:lpstr>
      <vt:lpstr>Post Field Map Compilation</vt:lpstr>
      <vt:lpstr>Post Field Map Compilation</vt:lpstr>
      <vt:lpstr>GeoMap data for El Trapiche</vt:lpstr>
      <vt:lpstr>GeoMap data for Cerro Negro</vt:lpstr>
    </vt:vector>
  </TitlesOfParts>
  <Manager>Ian Jackson</Manager>
  <Company>The British Geological Survey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British Geological Survey: Virtual Reality and monitoring technology</dc:title>
  <dc:creator>Napier, Bruce</dc:creator>
  <cp:lastModifiedBy>Napier, Bruce</cp:lastModifiedBy>
  <cp:revision>71</cp:revision>
  <cp:lastPrinted>2000-04-13T10:01:09Z</cp:lastPrinted>
  <dcterms:created xsi:type="dcterms:W3CDTF">2017-10-31T10:47:32Z</dcterms:created>
  <dcterms:modified xsi:type="dcterms:W3CDTF">2020-03-04T15:09:50Z</dcterms:modified>
</cp:coreProperties>
</file>